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61" r:id="rId4"/>
    <p:sldId id="258" r:id="rId5"/>
    <p:sldId id="259" r:id="rId6"/>
    <p:sldId id="260" r:id="rId7"/>
    <p:sldId id="262" r:id="rId8"/>
    <p:sldId id="263" r:id="rId9"/>
    <p:sldId id="264" r:id="rId10"/>
    <p:sldId id="271" r:id="rId11"/>
    <p:sldId id="265" r:id="rId12"/>
    <p:sldId id="266" r:id="rId13"/>
    <p:sldId id="270" r:id="rId14"/>
    <p:sldId id="267" r:id="rId15"/>
    <p:sldId id="268" r:id="rId16"/>
    <p:sldId id="269" r:id="rId17"/>
    <p:sldId id="272" r:id="rId18"/>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C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2C1BFB-11CD-4080-9283-5347911089F5}" type="datetimeFigureOut">
              <a:rPr lang="sr-Latn-CS" smtClean="0"/>
              <a:t>3.2.2012</a:t>
            </a:fld>
            <a:endParaRPr lang="sr-Latn-C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r-Latn-C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C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372F98-0818-4688-8324-D96DD246167E}" type="slidenum">
              <a:rPr lang="sr-Latn-CS" smtClean="0"/>
              <a:t>‹#›</a:t>
            </a:fld>
            <a:endParaRPr lang="sr-Latn-CS"/>
          </a:p>
        </p:txBody>
      </p:sp>
    </p:spTree>
    <p:extLst>
      <p:ext uri="{BB962C8B-B14F-4D97-AF65-F5344CB8AC3E}">
        <p14:creationId xmlns:p14="http://schemas.microsoft.com/office/powerpoint/2010/main" val="1152180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CS" dirty="0" smtClean="0"/>
              <a:t>Прочитајте</a:t>
            </a:r>
            <a:r>
              <a:rPr lang="sr-Cyrl-CS" baseline="0" dirty="0" smtClean="0"/>
              <a:t> следеће текстове под а), б), в) и г) и напишите о ком је начину изражавања реч.</a:t>
            </a:r>
            <a:endParaRPr lang="sr-Latn-CS" dirty="0"/>
          </a:p>
        </p:txBody>
      </p:sp>
      <p:sp>
        <p:nvSpPr>
          <p:cNvPr id="4" name="Slide Number Placeholder 3"/>
          <p:cNvSpPr>
            <a:spLocks noGrp="1"/>
          </p:cNvSpPr>
          <p:nvPr>
            <p:ph type="sldNum" sz="quarter" idx="10"/>
          </p:nvPr>
        </p:nvSpPr>
        <p:spPr/>
        <p:txBody>
          <a:bodyPr/>
          <a:lstStyle/>
          <a:p>
            <a:fld id="{92372F98-0818-4688-8324-D96DD246167E}" type="slidenum">
              <a:rPr lang="sr-Latn-CS" smtClean="0"/>
              <a:t>2</a:t>
            </a:fld>
            <a:endParaRPr lang="sr-Latn-CS"/>
          </a:p>
        </p:txBody>
      </p:sp>
    </p:spTree>
    <p:extLst>
      <p:ext uri="{BB962C8B-B14F-4D97-AF65-F5344CB8AC3E}">
        <p14:creationId xmlns:p14="http://schemas.microsoft.com/office/powerpoint/2010/main" val="3085128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CS" smtClean="0"/>
              <a:t>Напишите функционалне стилове који су употребљени у реченицама под а, б, в, г</a:t>
            </a:r>
            <a:r>
              <a:rPr lang="sr-Cyrl-CS" baseline="0" smtClean="0"/>
              <a:t> и д.</a:t>
            </a:r>
            <a:endParaRPr lang="sr-Latn-CS"/>
          </a:p>
        </p:txBody>
      </p:sp>
      <p:sp>
        <p:nvSpPr>
          <p:cNvPr id="4" name="Slide Number Placeholder 3"/>
          <p:cNvSpPr>
            <a:spLocks noGrp="1"/>
          </p:cNvSpPr>
          <p:nvPr>
            <p:ph type="sldNum" sz="quarter" idx="10"/>
          </p:nvPr>
        </p:nvSpPr>
        <p:spPr/>
        <p:txBody>
          <a:bodyPr/>
          <a:lstStyle/>
          <a:p>
            <a:fld id="{92372F98-0818-4688-8324-D96DD246167E}" type="slidenum">
              <a:rPr lang="sr-Latn-CS" smtClean="0"/>
              <a:t>12</a:t>
            </a:fld>
            <a:endParaRPr lang="sr-Latn-CS"/>
          </a:p>
        </p:txBody>
      </p:sp>
    </p:spTree>
    <p:extLst>
      <p:ext uri="{BB962C8B-B14F-4D97-AF65-F5344CB8AC3E}">
        <p14:creationId xmlns:p14="http://schemas.microsoft.com/office/powerpoint/2010/main" val="21701142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Cyrl-CS" smtClean="0"/>
              <a:t>Напишите функционалне стилове који су употребљени у реченицама под а, б, в, г</a:t>
            </a:r>
            <a:r>
              <a:rPr lang="sr-Cyrl-CS" baseline="0" smtClean="0"/>
              <a:t> и д.</a:t>
            </a:r>
            <a:endParaRPr lang="sr-Latn-CS" smtClean="0"/>
          </a:p>
          <a:p>
            <a:endParaRPr lang="sr-Latn-CS"/>
          </a:p>
        </p:txBody>
      </p:sp>
      <p:sp>
        <p:nvSpPr>
          <p:cNvPr id="4" name="Slide Number Placeholder 3"/>
          <p:cNvSpPr>
            <a:spLocks noGrp="1"/>
          </p:cNvSpPr>
          <p:nvPr>
            <p:ph type="sldNum" sz="quarter" idx="10"/>
          </p:nvPr>
        </p:nvSpPr>
        <p:spPr/>
        <p:txBody>
          <a:bodyPr/>
          <a:lstStyle/>
          <a:p>
            <a:fld id="{92372F98-0818-4688-8324-D96DD246167E}" type="slidenum">
              <a:rPr lang="sr-Latn-CS" smtClean="0"/>
              <a:t>13</a:t>
            </a:fld>
            <a:endParaRPr lang="sr-Latn-CS"/>
          </a:p>
        </p:txBody>
      </p:sp>
    </p:spTree>
    <p:extLst>
      <p:ext uri="{BB962C8B-B14F-4D97-AF65-F5344CB8AC3E}">
        <p14:creationId xmlns:p14="http://schemas.microsoft.com/office/powerpoint/2010/main" val="14139956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CS" smtClean="0"/>
              <a:t>Препознајете</a:t>
            </a:r>
            <a:r>
              <a:rPr lang="sr-Cyrl-CS" baseline="0" smtClean="0"/>
              <a:t> да у овим реченицама Вук пише о Тешану Подруговићу. У некима износи чињеница, а у некима став или коментар о њему. Запишите под 1, 2, 3 или 4 да ли је реч о чињеници или о коментару.</a:t>
            </a:r>
            <a:endParaRPr lang="sr-Latn-CS"/>
          </a:p>
        </p:txBody>
      </p:sp>
      <p:sp>
        <p:nvSpPr>
          <p:cNvPr id="4" name="Slide Number Placeholder 3"/>
          <p:cNvSpPr>
            <a:spLocks noGrp="1"/>
          </p:cNvSpPr>
          <p:nvPr>
            <p:ph type="sldNum" sz="quarter" idx="10"/>
          </p:nvPr>
        </p:nvSpPr>
        <p:spPr/>
        <p:txBody>
          <a:bodyPr/>
          <a:lstStyle/>
          <a:p>
            <a:fld id="{92372F98-0818-4688-8324-D96DD246167E}" type="slidenum">
              <a:rPr lang="sr-Latn-CS" smtClean="0"/>
              <a:t>14</a:t>
            </a:fld>
            <a:endParaRPr lang="sr-Latn-CS"/>
          </a:p>
        </p:txBody>
      </p:sp>
    </p:spTree>
    <p:extLst>
      <p:ext uri="{BB962C8B-B14F-4D97-AF65-F5344CB8AC3E}">
        <p14:creationId xmlns:p14="http://schemas.microsoft.com/office/powerpoint/2010/main" val="29028954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CS" smtClean="0"/>
              <a:t>У овом новинском чланку</a:t>
            </a:r>
            <a:r>
              <a:rPr lang="sr-Cyrl-CS" baseline="0" smtClean="0"/>
              <a:t> налази се један део у ком је исказан коментар о изнетим чињеницама. Запишите тај део.</a:t>
            </a:r>
            <a:endParaRPr lang="sr-Latn-CS"/>
          </a:p>
        </p:txBody>
      </p:sp>
      <p:sp>
        <p:nvSpPr>
          <p:cNvPr id="4" name="Slide Number Placeholder 3"/>
          <p:cNvSpPr>
            <a:spLocks noGrp="1"/>
          </p:cNvSpPr>
          <p:nvPr>
            <p:ph type="sldNum" sz="quarter" idx="10"/>
          </p:nvPr>
        </p:nvSpPr>
        <p:spPr/>
        <p:txBody>
          <a:bodyPr/>
          <a:lstStyle/>
          <a:p>
            <a:fld id="{92372F98-0818-4688-8324-D96DD246167E}" type="slidenum">
              <a:rPr lang="sr-Latn-CS" smtClean="0"/>
              <a:t>15</a:t>
            </a:fld>
            <a:endParaRPr lang="sr-Latn-CS"/>
          </a:p>
        </p:txBody>
      </p:sp>
    </p:spTree>
    <p:extLst>
      <p:ext uri="{BB962C8B-B14F-4D97-AF65-F5344CB8AC3E}">
        <p14:creationId xmlns:p14="http://schemas.microsoft.com/office/powerpoint/2010/main" val="9425256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CS" smtClean="0"/>
              <a:t>У једном од ова три текста о</a:t>
            </a:r>
            <a:r>
              <a:rPr lang="sr-Cyrl-CS" baseline="0" smtClean="0"/>
              <a:t> истом догађају аутор износи коментар. Напиши о ком је тексту реч у ком је коментар аутора.</a:t>
            </a:r>
            <a:endParaRPr lang="sr-Latn-CS"/>
          </a:p>
        </p:txBody>
      </p:sp>
      <p:sp>
        <p:nvSpPr>
          <p:cNvPr id="4" name="Slide Number Placeholder 3"/>
          <p:cNvSpPr>
            <a:spLocks noGrp="1"/>
          </p:cNvSpPr>
          <p:nvPr>
            <p:ph type="sldNum" sz="quarter" idx="10"/>
          </p:nvPr>
        </p:nvSpPr>
        <p:spPr/>
        <p:txBody>
          <a:bodyPr/>
          <a:lstStyle/>
          <a:p>
            <a:fld id="{92372F98-0818-4688-8324-D96DD246167E}" type="slidenum">
              <a:rPr lang="sr-Latn-CS" smtClean="0"/>
              <a:t>16</a:t>
            </a:fld>
            <a:endParaRPr lang="sr-Latn-CS"/>
          </a:p>
        </p:txBody>
      </p:sp>
    </p:spTree>
    <p:extLst>
      <p:ext uri="{BB962C8B-B14F-4D97-AF65-F5344CB8AC3E}">
        <p14:creationId xmlns:p14="http://schemas.microsoft.com/office/powerpoint/2010/main" val="41167469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CS" dirty="0" smtClean="0"/>
              <a:t>Реченице</a:t>
            </a:r>
            <a:r>
              <a:rPr lang="sr-Cyrl-CS" baseline="0" dirty="0" smtClean="0"/>
              <a:t> су из дневних новина. Запишите да ли су реченице написане објективно или се у њима осећа пристрасност. Пишите одговоре под а, б, в и г, као што су и реченице дате.</a:t>
            </a:r>
          </a:p>
        </p:txBody>
      </p:sp>
      <p:sp>
        <p:nvSpPr>
          <p:cNvPr id="4" name="Slide Number Placeholder 3"/>
          <p:cNvSpPr>
            <a:spLocks noGrp="1"/>
          </p:cNvSpPr>
          <p:nvPr>
            <p:ph type="sldNum" sz="quarter" idx="10"/>
          </p:nvPr>
        </p:nvSpPr>
        <p:spPr/>
        <p:txBody>
          <a:bodyPr/>
          <a:lstStyle/>
          <a:p>
            <a:fld id="{92372F98-0818-4688-8324-D96DD246167E}" type="slidenum">
              <a:rPr lang="sr-Latn-CS" smtClean="0"/>
              <a:t>17</a:t>
            </a:fld>
            <a:endParaRPr lang="sr-Latn-CS"/>
          </a:p>
        </p:txBody>
      </p:sp>
    </p:spTree>
    <p:extLst>
      <p:ext uri="{BB962C8B-B14F-4D97-AF65-F5344CB8AC3E}">
        <p14:creationId xmlns:p14="http://schemas.microsoft.com/office/powerpoint/2010/main" val="168358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CS" smtClean="0"/>
              <a:t>Запишите део који</a:t>
            </a:r>
            <a:r>
              <a:rPr lang="sr-Cyrl-CS" baseline="0" smtClean="0"/>
              <a:t> представља унутрашњи монолог.</a:t>
            </a:r>
            <a:endParaRPr lang="sr-Latn-CS"/>
          </a:p>
        </p:txBody>
      </p:sp>
      <p:sp>
        <p:nvSpPr>
          <p:cNvPr id="4" name="Slide Number Placeholder 3"/>
          <p:cNvSpPr>
            <a:spLocks noGrp="1"/>
          </p:cNvSpPr>
          <p:nvPr>
            <p:ph type="sldNum" sz="quarter" idx="10"/>
          </p:nvPr>
        </p:nvSpPr>
        <p:spPr/>
        <p:txBody>
          <a:bodyPr/>
          <a:lstStyle/>
          <a:p>
            <a:fld id="{92372F98-0818-4688-8324-D96DD246167E}" type="slidenum">
              <a:rPr lang="sr-Latn-CS" smtClean="0"/>
              <a:t>4</a:t>
            </a:fld>
            <a:endParaRPr lang="sr-Latn-CS"/>
          </a:p>
        </p:txBody>
      </p:sp>
    </p:spTree>
    <p:extLst>
      <p:ext uri="{BB962C8B-B14F-4D97-AF65-F5344CB8AC3E}">
        <p14:creationId xmlns:p14="http://schemas.microsoft.com/office/powerpoint/2010/main" val="2631002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CS" smtClean="0"/>
              <a:t>Запишите</a:t>
            </a:r>
            <a:r>
              <a:rPr lang="sr-Cyrl-CS" baseline="0" smtClean="0"/>
              <a:t> део који представља унутрашњи монолог.</a:t>
            </a:r>
            <a:endParaRPr lang="sr-Latn-CS"/>
          </a:p>
        </p:txBody>
      </p:sp>
      <p:sp>
        <p:nvSpPr>
          <p:cNvPr id="4" name="Slide Number Placeholder 3"/>
          <p:cNvSpPr>
            <a:spLocks noGrp="1"/>
          </p:cNvSpPr>
          <p:nvPr>
            <p:ph type="sldNum" sz="quarter" idx="10"/>
          </p:nvPr>
        </p:nvSpPr>
        <p:spPr/>
        <p:txBody>
          <a:bodyPr/>
          <a:lstStyle/>
          <a:p>
            <a:fld id="{92372F98-0818-4688-8324-D96DD246167E}" type="slidenum">
              <a:rPr lang="sr-Latn-CS" smtClean="0"/>
              <a:t>5</a:t>
            </a:fld>
            <a:endParaRPr lang="sr-Latn-CS"/>
          </a:p>
        </p:txBody>
      </p:sp>
    </p:spTree>
    <p:extLst>
      <p:ext uri="{BB962C8B-B14F-4D97-AF65-F5344CB8AC3E}">
        <p14:creationId xmlns:p14="http://schemas.microsoft.com/office/powerpoint/2010/main" val="1962391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CS" smtClean="0"/>
              <a:t>Прочитајте</a:t>
            </a:r>
            <a:r>
              <a:rPr lang="sr-Cyrl-CS" baseline="0" smtClean="0"/>
              <a:t> текстове под 1), 2) и 3) и запишите који су облици казивања заступљени у њима.</a:t>
            </a:r>
            <a:endParaRPr lang="sr-Latn-CS"/>
          </a:p>
        </p:txBody>
      </p:sp>
      <p:sp>
        <p:nvSpPr>
          <p:cNvPr id="4" name="Slide Number Placeholder 3"/>
          <p:cNvSpPr>
            <a:spLocks noGrp="1"/>
          </p:cNvSpPr>
          <p:nvPr>
            <p:ph type="sldNum" sz="quarter" idx="10"/>
          </p:nvPr>
        </p:nvSpPr>
        <p:spPr/>
        <p:txBody>
          <a:bodyPr/>
          <a:lstStyle/>
          <a:p>
            <a:fld id="{92372F98-0818-4688-8324-D96DD246167E}" type="slidenum">
              <a:rPr lang="sr-Latn-CS" smtClean="0"/>
              <a:t>6</a:t>
            </a:fld>
            <a:endParaRPr lang="sr-Latn-CS"/>
          </a:p>
        </p:txBody>
      </p:sp>
    </p:spTree>
    <p:extLst>
      <p:ext uri="{BB962C8B-B14F-4D97-AF65-F5344CB8AC3E}">
        <p14:creationId xmlns:p14="http://schemas.microsoft.com/office/powerpoint/2010/main" val="2714401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CS" smtClean="0"/>
              <a:t>Одаберите слово које одређује врсту овог неуметничког текста.</a:t>
            </a:r>
            <a:endParaRPr lang="sr-Latn-CS"/>
          </a:p>
        </p:txBody>
      </p:sp>
      <p:sp>
        <p:nvSpPr>
          <p:cNvPr id="4" name="Slide Number Placeholder 3"/>
          <p:cNvSpPr>
            <a:spLocks noGrp="1"/>
          </p:cNvSpPr>
          <p:nvPr>
            <p:ph type="sldNum" sz="quarter" idx="10"/>
          </p:nvPr>
        </p:nvSpPr>
        <p:spPr/>
        <p:txBody>
          <a:bodyPr/>
          <a:lstStyle/>
          <a:p>
            <a:fld id="{92372F98-0818-4688-8324-D96DD246167E}" type="slidenum">
              <a:rPr lang="sr-Latn-CS" smtClean="0"/>
              <a:t>7</a:t>
            </a:fld>
            <a:endParaRPr lang="sr-Latn-CS"/>
          </a:p>
        </p:txBody>
      </p:sp>
    </p:spTree>
    <p:extLst>
      <p:ext uri="{BB962C8B-B14F-4D97-AF65-F5344CB8AC3E}">
        <p14:creationId xmlns:p14="http://schemas.microsoft.com/office/powerpoint/2010/main" val="2896187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CS" smtClean="0"/>
              <a:t>Прочитајте ова два текста и запишите под 1) и 2) којој врсти неуметничких текстова припадају.</a:t>
            </a:r>
            <a:endParaRPr lang="sr-Latn-CS"/>
          </a:p>
        </p:txBody>
      </p:sp>
      <p:sp>
        <p:nvSpPr>
          <p:cNvPr id="4" name="Slide Number Placeholder 3"/>
          <p:cNvSpPr>
            <a:spLocks noGrp="1"/>
          </p:cNvSpPr>
          <p:nvPr>
            <p:ph type="sldNum" sz="quarter" idx="10"/>
          </p:nvPr>
        </p:nvSpPr>
        <p:spPr/>
        <p:txBody>
          <a:bodyPr/>
          <a:lstStyle/>
          <a:p>
            <a:fld id="{92372F98-0818-4688-8324-D96DD246167E}" type="slidenum">
              <a:rPr lang="sr-Latn-CS" smtClean="0"/>
              <a:t>8</a:t>
            </a:fld>
            <a:endParaRPr lang="sr-Latn-CS"/>
          </a:p>
        </p:txBody>
      </p:sp>
    </p:spTree>
    <p:extLst>
      <p:ext uri="{BB962C8B-B14F-4D97-AF65-F5344CB8AC3E}">
        <p14:creationId xmlns:p14="http://schemas.microsoft.com/office/powerpoint/2010/main" val="773840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CS" smtClean="0"/>
              <a:t>Запишите реченицу која представља</a:t>
            </a:r>
            <a:r>
              <a:rPr lang="sr-Cyrl-CS" baseline="0" smtClean="0"/>
              <a:t> технички опис.</a:t>
            </a:r>
            <a:endParaRPr lang="sr-Latn-CS"/>
          </a:p>
        </p:txBody>
      </p:sp>
      <p:sp>
        <p:nvSpPr>
          <p:cNvPr id="4" name="Slide Number Placeholder 3"/>
          <p:cNvSpPr>
            <a:spLocks noGrp="1"/>
          </p:cNvSpPr>
          <p:nvPr>
            <p:ph type="sldNum" sz="quarter" idx="10"/>
          </p:nvPr>
        </p:nvSpPr>
        <p:spPr/>
        <p:txBody>
          <a:bodyPr/>
          <a:lstStyle/>
          <a:p>
            <a:fld id="{92372F98-0818-4688-8324-D96DD246167E}" type="slidenum">
              <a:rPr lang="sr-Latn-CS" smtClean="0"/>
              <a:t>9</a:t>
            </a:fld>
            <a:endParaRPr lang="sr-Latn-CS"/>
          </a:p>
        </p:txBody>
      </p:sp>
    </p:spTree>
    <p:extLst>
      <p:ext uri="{BB962C8B-B14F-4D97-AF65-F5344CB8AC3E}">
        <p14:creationId xmlns:p14="http://schemas.microsoft.com/office/powerpoint/2010/main" val="2092689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CS" smtClean="0"/>
              <a:t>Запишите слова која показују језичка средства која су више присутна у описним него у приповедним</a:t>
            </a:r>
            <a:r>
              <a:rPr lang="sr-Cyrl-CS" baseline="0" smtClean="0"/>
              <a:t> текстовима.</a:t>
            </a:r>
            <a:endParaRPr lang="sr-Latn-CS"/>
          </a:p>
        </p:txBody>
      </p:sp>
      <p:sp>
        <p:nvSpPr>
          <p:cNvPr id="4" name="Slide Number Placeholder 3"/>
          <p:cNvSpPr>
            <a:spLocks noGrp="1"/>
          </p:cNvSpPr>
          <p:nvPr>
            <p:ph type="sldNum" sz="quarter" idx="10"/>
          </p:nvPr>
        </p:nvSpPr>
        <p:spPr/>
        <p:txBody>
          <a:bodyPr/>
          <a:lstStyle/>
          <a:p>
            <a:fld id="{92372F98-0818-4688-8324-D96DD246167E}" type="slidenum">
              <a:rPr lang="sr-Latn-CS" smtClean="0"/>
              <a:t>10</a:t>
            </a:fld>
            <a:endParaRPr lang="sr-Latn-CS"/>
          </a:p>
        </p:txBody>
      </p:sp>
    </p:spTree>
    <p:extLst>
      <p:ext uri="{BB962C8B-B14F-4D97-AF65-F5344CB8AC3E}">
        <p14:creationId xmlns:p14="http://schemas.microsoft.com/office/powerpoint/2010/main" val="2845417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Cyrl-CS" dirty="0" smtClean="0"/>
              <a:t>Запишите под 1, 2 и 3 које је функционалне стилове користио аутор у овом тексту.</a:t>
            </a:r>
            <a:endParaRPr lang="sr-Latn-CS" dirty="0"/>
          </a:p>
        </p:txBody>
      </p:sp>
      <p:sp>
        <p:nvSpPr>
          <p:cNvPr id="4" name="Slide Number Placeholder 3"/>
          <p:cNvSpPr>
            <a:spLocks noGrp="1"/>
          </p:cNvSpPr>
          <p:nvPr>
            <p:ph type="sldNum" sz="quarter" idx="10"/>
          </p:nvPr>
        </p:nvSpPr>
        <p:spPr/>
        <p:txBody>
          <a:bodyPr/>
          <a:lstStyle/>
          <a:p>
            <a:fld id="{92372F98-0818-4688-8324-D96DD246167E}" type="slidenum">
              <a:rPr lang="sr-Latn-CS" smtClean="0"/>
              <a:t>11</a:t>
            </a:fld>
            <a:endParaRPr lang="sr-Latn-CS"/>
          </a:p>
        </p:txBody>
      </p:sp>
    </p:spTree>
    <p:extLst>
      <p:ext uri="{BB962C8B-B14F-4D97-AF65-F5344CB8AC3E}">
        <p14:creationId xmlns:p14="http://schemas.microsoft.com/office/powerpoint/2010/main" val="2847771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272203-DD58-4AF1-BE1A-5FC45ECD9F79}" type="datetimeFigureOut">
              <a:rPr lang="sr-Latn-CS" smtClean="0"/>
              <a:t>3.2.2012</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FF0FEBB3-6BE3-4C1D-9C9E-EBF59982CE97}" type="slidenum">
              <a:rPr lang="sr-Latn-CS" smtClean="0"/>
              <a:t>‹#›</a:t>
            </a:fld>
            <a:endParaRPr lang="sr-Latn-C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272203-DD58-4AF1-BE1A-5FC45ECD9F79}" type="datetimeFigureOut">
              <a:rPr lang="sr-Latn-CS" smtClean="0"/>
              <a:t>3.2.2012</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FF0FEBB3-6BE3-4C1D-9C9E-EBF59982CE97}" type="slidenum">
              <a:rPr lang="sr-Latn-CS" smtClean="0"/>
              <a:t>‹#›</a:t>
            </a:fld>
            <a:endParaRPr lang="sr-Latn-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272203-DD58-4AF1-BE1A-5FC45ECD9F79}" type="datetimeFigureOut">
              <a:rPr lang="sr-Latn-CS" smtClean="0"/>
              <a:t>3.2.2012</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FF0FEBB3-6BE3-4C1D-9C9E-EBF59982CE97}" type="slidenum">
              <a:rPr lang="sr-Latn-CS" smtClean="0"/>
              <a:t>‹#›</a:t>
            </a:fld>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272203-DD58-4AF1-BE1A-5FC45ECD9F79}" type="datetimeFigureOut">
              <a:rPr lang="sr-Latn-CS" smtClean="0"/>
              <a:t>3.2.2012</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FF0FEBB3-6BE3-4C1D-9C9E-EBF59982CE97}" type="slidenum">
              <a:rPr lang="sr-Latn-CS" smtClean="0"/>
              <a:t>‹#›</a:t>
            </a:fld>
            <a:endParaRPr lang="sr-Latn-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272203-DD58-4AF1-BE1A-5FC45ECD9F79}" type="datetimeFigureOut">
              <a:rPr lang="sr-Latn-CS" smtClean="0"/>
              <a:t>3.2.2012</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FF0FEBB3-6BE3-4C1D-9C9E-EBF59982CE97}" type="slidenum">
              <a:rPr lang="sr-Latn-CS" smtClean="0"/>
              <a:t>‹#›</a:t>
            </a:fld>
            <a:endParaRPr lang="sr-Latn-C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272203-DD58-4AF1-BE1A-5FC45ECD9F79}" type="datetimeFigureOut">
              <a:rPr lang="sr-Latn-CS" smtClean="0"/>
              <a:t>3.2.2012</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FF0FEBB3-6BE3-4C1D-9C9E-EBF59982CE97}" type="slidenum">
              <a:rPr lang="sr-Latn-CS" smtClean="0"/>
              <a:t>‹#›</a:t>
            </a:fld>
            <a:endParaRPr lang="sr-Latn-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272203-DD58-4AF1-BE1A-5FC45ECD9F79}" type="datetimeFigureOut">
              <a:rPr lang="sr-Latn-CS" smtClean="0"/>
              <a:t>3.2.2012</a:t>
            </a:fld>
            <a:endParaRPr lang="sr-Latn-CS"/>
          </a:p>
        </p:txBody>
      </p:sp>
      <p:sp>
        <p:nvSpPr>
          <p:cNvPr id="8" name="Footer Placeholder 7"/>
          <p:cNvSpPr>
            <a:spLocks noGrp="1"/>
          </p:cNvSpPr>
          <p:nvPr>
            <p:ph type="ftr" sz="quarter" idx="11"/>
          </p:nvPr>
        </p:nvSpPr>
        <p:spPr/>
        <p:txBody>
          <a:bodyPr/>
          <a:lstStyle/>
          <a:p>
            <a:endParaRPr lang="sr-Latn-CS"/>
          </a:p>
        </p:txBody>
      </p:sp>
      <p:sp>
        <p:nvSpPr>
          <p:cNvPr id="9" name="Slide Number Placeholder 8"/>
          <p:cNvSpPr>
            <a:spLocks noGrp="1"/>
          </p:cNvSpPr>
          <p:nvPr>
            <p:ph type="sldNum" sz="quarter" idx="12"/>
          </p:nvPr>
        </p:nvSpPr>
        <p:spPr/>
        <p:txBody>
          <a:bodyPr/>
          <a:lstStyle/>
          <a:p>
            <a:fld id="{FF0FEBB3-6BE3-4C1D-9C9E-EBF59982CE97}" type="slidenum">
              <a:rPr lang="sr-Latn-CS" smtClean="0"/>
              <a:t>‹#›</a:t>
            </a:fld>
            <a:endParaRPr lang="sr-Latn-C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272203-DD58-4AF1-BE1A-5FC45ECD9F79}" type="datetimeFigureOut">
              <a:rPr lang="sr-Latn-CS" smtClean="0"/>
              <a:t>3.2.2012</a:t>
            </a:fld>
            <a:endParaRPr lang="sr-Latn-CS"/>
          </a:p>
        </p:txBody>
      </p:sp>
      <p:sp>
        <p:nvSpPr>
          <p:cNvPr id="4" name="Footer Placeholder 3"/>
          <p:cNvSpPr>
            <a:spLocks noGrp="1"/>
          </p:cNvSpPr>
          <p:nvPr>
            <p:ph type="ftr" sz="quarter" idx="11"/>
          </p:nvPr>
        </p:nvSpPr>
        <p:spPr/>
        <p:txBody>
          <a:bodyPr/>
          <a:lstStyle/>
          <a:p>
            <a:endParaRPr lang="sr-Latn-CS"/>
          </a:p>
        </p:txBody>
      </p:sp>
      <p:sp>
        <p:nvSpPr>
          <p:cNvPr id="5" name="Slide Number Placeholder 4"/>
          <p:cNvSpPr>
            <a:spLocks noGrp="1"/>
          </p:cNvSpPr>
          <p:nvPr>
            <p:ph type="sldNum" sz="quarter" idx="12"/>
          </p:nvPr>
        </p:nvSpPr>
        <p:spPr/>
        <p:txBody>
          <a:bodyPr/>
          <a:lstStyle/>
          <a:p>
            <a:fld id="{FF0FEBB3-6BE3-4C1D-9C9E-EBF59982CE97}" type="slidenum">
              <a:rPr lang="sr-Latn-CS" smtClean="0"/>
              <a:t>‹#›</a:t>
            </a:fld>
            <a:endParaRPr lang="sr-Latn-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272203-DD58-4AF1-BE1A-5FC45ECD9F79}" type="datetimeFigureOut">
              <a:rPr lang="sr-Latn-CS" smtClean="0"/>
              <a:t>3.2.2012</a:t>
            </a:fld>
            <a:endParaRPr lang="sr-Latn-CS"/>
          </a:p>
        </p:txBody>
      </p:sp>
      <p:sp>
        <p:nvSpPr>
          <p:cNvPr id="3" name="Footer Placeholder 2"/>
          <p:cNvSpPr>
            <a:spLocks noGrp="1"/>
          </p:cNvSpPr>
          <p:nvPr>
            <p:ph type="ftr" sz="quarter" idx="11"/>
          </p:nvPr>
        </p:nvSpPr>
        <p:spPr/>
        <p:txBody>
          <a:bodyPr/>
          <a:lstStyle/>
          <a:p>
            <a:endParaRPr lang="sr-Latn-CS"/>
          </a:p>
        </p:txBody>
      </p:sp>
      <p:sp>
        <p:nvSpPr>
          <p:cNvPr id="4" name="Slide Number Placeholder 3"/>
          <p:cNvSpPr>
            <a:spLocks noGrp="1"/>
          </p:cNvSpPr>
          <p:nvPr>
            <p:ph type="sldNum" sz="quarter" idx="12"/>
          </p:nvPr>
        </p:nvSpPr>
        <p:spPr/>
        <p:txBody>
          <a:bodyPr/>
          <a:lstStyle/>
          <a:p>
            <a:fld id="{FF0FEBB3-6BE3-4C1D-9C9E-EBF59982CE97}" type="slidenum">
              <a:rPr lang="sr-Latn-CS" smtClean="0"/>
              <a:t>‹#›</a:t>
            </a:fld>
            <a:endParaRPr lang="sr-Latn-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272203-DD58-4AF1-BE1A-5FC45ECD9F79}" type="datetimeFigureOut">
              <a:rPr lang="sr-Latn-CS" smtClean="0"/>
              <a:t>3.2.2012</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FF0FEBB3-6BE3-4C1D-9C9E-EBF59982CE97}" type="slidenum">
              <a:rPr lang="sr-Latn-CS" smtClean="0"/>
              <a:t>‹#›</a:t>
            </a:fld>
            <a:endParaRPr lang="sr-Latn-C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272203-DD58-4AF1-BE1A-5FC45ECD9F79}" type="datetimeFigureOut">
              <a:rPr lang="sr-Latn-CS" smtClean="0"/>
              <a:t>3.2.2012</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FF0FEBB3-6BE3-4C1D-9C9E-EBF59982CE97}" type="slidenum">
              <a:rPr lang="sr-Latn-CS" smtClean="0"/>
              <a:t>‹#›</a:t>
            </a:fld>
            <a:endParaRPr lang="sr-Latn-C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E7272203-DD58-4AF1-BE1A-5FC45ECD9F79}" type="datetimeFigureOut">
              <a:rPr lang="sr-Latn-CS" smtClean="0"/>
              <a:t>3.2.2012</a:t>
            </a:fld>
            <a:endParaRPr lang="sr-Latn-C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sr-Latn-C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FF0FEBB3-6BE3-4C1D-9C9E-EBF59982CE97}" type="slidenum">
              <a:rPr lang="sr-Latn-CS" smtClean="0"/>
              <a:t>‹#›</a:t>
            </a:fld>
            <a:endParaRPr lang="sr-Latn-C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548680"/>
            <a:ext cx="7543800" cy="1524000"/>
          </a:xfrm>
        </p:spPr>
        <p:txBody>
          <a:bodyPr>
            <a:noAutofit/>
          </a:bodyPr>
          <a:lstStyle/>
          <a:p>
            <a:pPr algn="ctr"/>
            <a:r>
              <a:rPr lang="sr-Cyrl-CS" sz="5400" smtClean="0"/>
              <a:t>Начини изражавања</a:t>
            </a:r>
            <a:br>
              <a:rPr lang="sr-Cyrl-CS" sz="5400" smtClean="0"/>
            </a:br>
            <a:r>
              <a:rPr lang="sr-Cyrl-CS" sz="5400" smtClean="0"/>
              <a:t>Функционални стилови</a:t>
            </a:r>
            <a:endParaRPr lang="sr-Latn-CS" sz="5400"/>
          </a:p>
        </p:txBody>
      </p:sp>
      <p:sp>
        <p:nvSpPr>
          <p:cNvPr id="3" name="Subtitle 2"/>
          <p:cNvSpPr>
            <a:spLocks noGrp="1"/>
          </p:cNvSpPr>
          <p:nvPr>
            <p:ph type="subTitle" idx="1"/>
          </p:nvPr>
        </p:nvSpPr>
        <p:spPr>
          <a:xfrm>
            <a:off x="755576" y="4365104"/>
            <a:ext cx="7560840" cy="990600"/>
          </a:xfrm>
        </p:spPr>
        <p:txBody>
          <a:bodyPr/>
          <a:lstStyle/>
          <a:p>
            <a:pPr algn="ctr"/>
            <a:r>
              <a:rPr lang="sr-Cyrl-CS" smtClean="0"/>
              <a:t>- задаци -</a:t>
            </a:r>
            <a:endParaRPr lang="sr-Latn-CS"/>
          </a:p>
        </p:txBody>
      </p:sp>
    </p:spTree>
    <p:extLst>
      <p:ext uri="{BB962C8B-B14F-4D97-AF65-F5344CB8AC3E}">
        <p14:creationId xmlns:p14="http://schemas.microsoft.com/office/powerpoint/2010/main" val="2264688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smtClean="0"/>
              <a:t>Осми задатак</a:t>
            </a:r>
            <a:endParaRPr lang="sr-Latn-CS"/>
          </a:p>
        </p:txBody>
      </p:sp>
      <p:sp>
        <p:nvSpPr>
          <p:cNvPr id="3" name="Content Placeholder 2"/>
          <p:cNvSpPr>
            <a:spLocks noGrp="1"/>
          </p:cNvSpPr>
          <p:nvPr>
            <p:ph idx="1"/>
          </p:nvPr>
        </p:nvSpPr>
        <p:spPr>
          <a:xfrm>
            <a:off x="1691680" y="692696"/>
            <a:ext cx="5904656" cy="4176464"/>
          </a:xfrm>
        </p:spPr>
        <p:style>
          <a:lnRef idx="2">
            <a:schemeClr val="accent2"/>
          </a:lnRef>
          <a:fillRef idx="1">
            <a:schemeClr val="lt1"/>
          </a:fillRef>
          <a:effectRef idx="0">
            <a:schemeClr val="accent2"/>
          </a:effectRef>
          <a:fontRef idx="minor">
            <a:schemeClr val="dk1"/>
          </a:fontRef>
        </p:style>
        <p:txBody>
          <a:bodyPr>
            <a:normAutofit/>
          </a:bodyPr>
          <a:lstStyle/>
          <a:p>
            <a:pPr marL="0" indent="0" algn="just">
              <a:buNone/>
            </a:pPr>
            <a:r>
              <a:rPr lang="sr-Cyrl-CS" b="1" dirty="0" smtClean="0">
                <a:solidFill>
                  <a:srgbClr val="FF0000"/>
                </a:solidFill>
                <a:effectLst>
                  <a:outerShdw blurRad="38100" dist="38100" dir="2700000" algn="tl">
                    <a:srgbClr val="000000">
                      <a:alpha val="43137"/>
                    </a:srgbClr>
                  </a:outerShdw>
                </a:effectLst>
              </a:rPr>
              <a:t>а) </a:t>
            </a:r>
            <a:r>
              <a:rPr lang="sr-Cyrl-CS" dirty="0" smtClean="0"/>
              <a:t>глаголи који означавају радњу</a:t>
            </a:r>
          </a:p>
          <a:p>
            <a:pPr marL="0" indent="0" algn="just">
              <a:buNone/>
            </a:pPr>
            <a:r>
              <a:rPr lang="sr-Cyrl-CS" b="1" dirty="0">
                <a:solidFill>
                  <a:srgbClr val="FF0000"/>
                </a:solidFill>
                <a:effectLst>
                  <a:outerShdw blurRad="38100" dist="38100" dir="2700000" algn="tl">
                    <a:srgbClr val="000000">
                      <a:alpha val="43137"/>
                    </a:srgbClr>
                  </a:outerShdw>
                </a:effectLst>
              </a:rPr>
              <a:t>б) </a:t>
            </a:r>
            <a:r>
              <a:rPr lang="sr-Cyrl-CS" dirty="0" smtClean="0"/>
              <a:t>глаголи који означавају стања</a:t>
            </a:r>
          </a:p>
          <a:p>
            <a:pPr marL="0" indent="0" algn="just">
              <a:buNone/>
            </a:pPr>
            <a:r>
              <a:rPr lang="sr-Cyrl-CS" b="1" dirty="0">
                <a:solidFill>
                  <a:srgbClr val="FF0000"/>
                </a:solidFill>
                <a:effectLst>
                  <a:outerShdw blurRad="38100" dist="38100" dir="2700000" algn="tl">
                    <a:srgbClr val="000000">
                      <a:alpha val="43137"/>
                    </a:srgbClr>
                  </a:outerShdw>
                </a:effectLst>
              </a:rPr>
              <a:t>в) </a:t>
            </a:r>
            <a:r>
              <a:rPr lang="sr-Cyrl-CS" dirty="0" smtClean="0"/>
              <a:t>придеви</a:t>
            </a:r>
          </a:p>
          <a:p>
            <a:pPr marL="0" indent="0" algn="just">
              <a:buNone/>
            </a:pPr>
            <a:r>
              <a:rPr lang="sr-Cyrl-CS" b="1" dirty="0">
                <a:solidFill>
                  <a:srgbClr val="FF0000"/>
                </a:solidFill>
                <a:effectLst>
                  <a:outerShdw blurRad="38100" dist="38100" dir="2700000" algn="tl">
                    <a:srgbClr val="000000">
                      <a:alpha val="43137"/>
                    </a:srgbClr>
                  </a:outerShdw>
                </a:effectLst>
              </a:rPr>
              <a:t>г)</a:t>
            </a:r>
            <a:r>
              <a:rPr lang="sr-Cyrl-CS" dirty="0" smtClean="0"/>
              <a:t> прилози</a:t>
            </a:r>
          </a:p>
          <a:p>
            <a:pPr marL="0" indent="0" algn="just">
              <a:buNone/>
            </a:pPr>
            <a:r>
              <a:rPr lang="sr-Cyrl-CS" b="1" dirty="0">
                <a:solidFill>
                  <a:srgbClr val="FF0000"/>
                </a:solidFill>
                <a:effectLst>
                  <a:outerShdw blurRad="38100" dist="38100" dir="2700000" algn="tl">
                    <a:srgbClr val="000000">
                      <a:alpha val="43137"/>
                    </a:srgbClr>
                  </a:outerShdw>
                </a:effectLst>
              </a:rPr>
              <a:t>д) </a:t>
            </a:r>
            <a:r>
              <a:rPr lang="sr-Cyrl-CS" dirty="0" smtClean="0"/>
              <a:t>глаголски предикат</a:t>
            </a:r>
          </a:p>
          <a:p>
            <a:pPr marL="0" indent="0" algn="just">
              <a:buNone/>
            </a:pPr>
            <a:r>
              <a:rPr lang="sr-Cyrl-CS" b="1" dirty="0">
                <a:solidFill>
                  <a:srgbClr val="FF0000"/>
                </a:solidFill>
                <a:effectLst>
                  <a:outerShdw blurRad="38100" dist="38100" dir="2700000" algn="tl">
                    <a:srgbClr val="000000">
                      <a:alpha val="43137"/>
                    </a:srgbClr>
                  </a:outerShdw>
                </a:effectLst>
              </a:rPr>
              <a:t>ђ) </a:t>
            </a:r>
            <a:r>
              <a:rPr lang="sr-Cyrl-CS" dirty="0" smtClean="0"/>
              <a:t>именски предикат</a:t>
            </a:r>
          </a:p>
          <a:p>
            <a:pPr marL="0" indent="0" algn="just">
              <a:buNone/>
            </a:pPr>
            <a:r>
              <a:rPr lang="sr-Cyrl-CS" b="1" dirty="0">
                <a:solidFill>
                  <a:srgbClr val="FF0000"/>
                </a:solidFill>
                <a:effectLst>
                  <a:outerShdw blurRad="38100" dist="38100" dir="2700000" algn="tl">
                    <a:srgbClr val="000000">
                      <a:alpha val="43137"/>
                    </a:srgbClr>
                  </a:outerShdw>
                </a:effectLst>
              </a:rPr>
              <a:t>е) </a:t>
            </a:r>
            <a:r>
              <a:rPr lang="sr-Cyrl-CS" dirty="0" smtClean="0"/>
              <a:t>атрибути</a:t>
            </a:r>
          </a:p>
          <a:p>
            <a:pPr marL="0" indent="0" algn="just">
              <a:buNone/>
            </a:pPr>
            <a:r>
              <a:rPr lang="sr-Cyrl-CS" b="1" dirty="0">
                <a:solidFill>
                  <a:srgbClr val="FF0000"/>
                </a:solidFill>
                <a:effectLst>
                  <a:outerShdw blurRad="38100" dist="38100" dir="2700000" algn="tl">
                    <a:srgbClr val="000000">
                      <a:alpha val="43137"/>
                    </a:srgbClr>
                  </a:outerShdw>
                </a:effectLst>
              </a:rPr>
              <a:t>ж) </a:t>
            </a:r>
            <a:r>
              <a:rPr lang="sr-Cyrl-CS" dirty="0" smtClean="0"/>
              <a:t>прилошке одредбе</a:t>
            </a:r>
            <a:endParaRPr lang="sr-Latn-CS" dirty="0"/>
          </a:p>
        </p:txBody>
      </p:sp>
    </p:spTree>
    <p:extLst>
      <p:ext uri="{BB962C8B-B14F-4D97-AF65-F5344CB8AC3E}">
        <p14:creationId xmlns:p14="http://schemas.microsoft.com/office/powerpoint/2010/main" val="218385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653136"/>
            <a:ext cx="6781800" cy="1600200"/>
          </a:xfrm>
        </p:spPr>
        <p:txBody>
          <a:bodyPr/>
          <a:lstStyle/>
          <a:p>
            <a:r>
              <a:rPr lang="sr-Cyrl-CS" smtClean="0"/>
              <a:t>Девети задатак</a:t>
            </a:r>
            <a:endParaRPr lang="sr-Latn-CS"/>
          </a:p>
        </p:txBody>
      </p:sp>
      <p:sp>
        <p:nvSpPr>
          <p:cNvPr id="3" name="Content Placeholder 2"/>
          <p:cNvSpPr>
            <a:spLocks noGrp="1"/>
          </p:cNvSpPr>
          <p:nvPr>
            <p:ph idx="1"/>
          </p:nvPr>
        </p:nvSpPr>
        <p:spPr>
          <a:xfrm>
            <a:off x="0" y="404664"/>
            <a:ext cx="9144000" cy="5112568"/>
          </a:xfrm>
        </p:spPr>
        <p:style>
          <a:lnRef idx="2">
            <a:schemeClr val="accent2"/>
          </a:lnRef>
          <a:fillRef idx="1">
            <a:schemeClr val="lt1"/>
          </a:fillRef>
          <a:effectRef idx="0">
            <a:schemeClr val="accent2"/>
          </a:effectRef>
          <a:fontRef idx="minor">
            <a:schemeClr val="dk1"/>
          </a:fontRef>
        </p:style>
        <p:txBody>
          <a:bodyPr>
            <a:noAutofit/>
          </a:bodyPr>
          <a:lstStyle/>
          <a:p>
            <a:pPr marL="0" indent="0" algn="just">
              <a:buNone/>
            </a:pPr>
            <a:r>
              <a:rPr lang="ru-RU" sz="2100" dirty="0" smtClean="0">
                <a:solidFill>
                  <a:srgbClr val="FF0000"/>
                </a:solidFill>
                <a:effectLst>
                  <a:outerShdw blurRad="38100" dist="38100" dir="2700000" algn="tl">
                    <a:srgbClr val="000000">
                      <a:alpha val="43137"/>
                    </a:srgbClr>
                  </a:outerShdw>
                </a:effectLst>
              </a:rPr>
              <a:t>1. </a:t>
            </a:r>
            <a:r>
              <a:rPr lang="ru-RU" sz="2100" dirty="0" smtClean="0"/>
              <a:t>Племенити гасови су се раније називали инертним гасовима јер се веровало да је њихова  валентност  нулта  и  да  не  граде  једињења.  Хелијум  је  хемијски  инертан  гас без боје, укуса и мириса, слабо растворљив у води. Француски астроном Пјер Жансен открио је 1868. године, приликом потпуног помрачења Сунца, нови хемијски елемент на Сунцу, а енглески хемичар Едвард Франкланд и астроном Џозеф Норман Локјер назвали су га хелијум према грчкој речи хелиос, која значи Сунце. </a:t>
            </a:r>
          </a:p>
          <a:p>
            <a:pPr marL="0" indent="0" algn="just">
              <a:buNone/>
            </a:pPr>
            <a:r>
              <a:rPr lang="ru-RU" sz="2100" dirty="0">
                <a:solidFill>
                  <a:srgbClr val="FF0000"/>
                </a:solidFill>
                <a:effectLst>
                  <a:outerShdw blurRad="38100" dist="38100" dir="2700000" algn="tl">
                    <a:srgbClr val="000000">
                      <a:alpha val="43137"/>
                    </a:srgbClr>
                  </a:outerShdw>
                </a:effectLst>
              </a:rPr>
              <a:t>2. </a:t>
            </a:r>
            <a:r>
              <a:rPr lang="ru-RU" sz="2100" dirty="0" smtClean="0"/>
              <a:t>Смеша хелијума и водоника назива се „хелијумов ваздух“. Хелијум је елемент са најнижом тачком топљења. И остали пленетнити имају веома ниске тачке топљења и кључања у односу на атомску масу.</a:t>
            </a:r>
          </a:p>
          <a:p>
            <a:pPr marL="0" indent="0" algn="just">
              <a:buNone/>
            </a:pPr>
            <a:r>
              <a:rPr lang="ru-RU" sz="2100" dirty="0">
                <a:solidFill>
                  <a:srgbClr val="FF0000"/>
                </a:solidFill>
                <a:effectLst>
                  <a:outerShdw blurRad="38100" dist="38100" dir="2700000" algn="tl">
                    <a:srgbClr val="000000">
                      <a:alpha val="43137"/>
                    </a:srgbClr>
                  </a:outerShdw>
                </a:effectLst>
              </a:rPr>
              <a:t>3. </a:t>
            </a:r>
            <a:r>
              <a:rPr lang="ru-RU" sz="2100" dirty="0" smtClean="0"/>
              <a:t>До Првог светског рата користили су се и у војне сврхе – за надгледање терена. Данас читави тимови научника учествују у конструисању све бољих балона, а пилотирање балоном  је веома модеран спорт. Швајцарац Бертран Пикар и Британац Брајан Џонс облетели  су  1999.  године  Земљину  куглу  балоном,  без  слетања,  и  после  19  дана  лета спустили се у египатску пустињу.</a:t>
            </a:r>
          </a:p>
        </p:txBody>
      </p:sp>
    </p:spTree>
    <p:extLst>
      <p:ext uri="{BB962C8B-B14F-4D97-AF65-F5344CB8AC3E}">
        <p14:creationId xmlns:p14="http://schemas.microsoft.com/office/powerpoint/2010/main" val="3947377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smtClean="0"/>
              <a:t>Десети задатак</a:t>
            </a:r>
            <a:endParaRPr lang="sr-Latn-CS"/>
          </a:p>
        </p:txBody>
      </p:sp>
      <p:sp>
        <p:nvSpPr>
          <p:cNvPr id="3" name="Content Placeholder 2"/>
          <p:cNvSpPr>
            <a:spLocks noGrp="1"/>
          </p:cNvSpPr>
          <p:nvPr>
            <p:ph idx="1"/>
          </p:nvPr>
        </p:nvSpPr>
        <p:spPr>
          <a:xfrm>
            <a:off x="323528" y="404664"/>
            <a:ext cx="8496944" cy="4853136"/>
          </a:xfrm>
        </p:spPr>
        <p:style>
          <a:lnRef idx="2">
            <a:schemeClr val="accent2"/>
          </a:lnRef>
          <a:fillRef idx="1">
            <a:schemeClr val="lt1"/>
          </a:fillRef>
          <a:effectRef idx="0">
            <a:schemeClr val="accent2"/>
          </a:effectRef>
          <a:fontRef idx="minor">
            <a:schemeClr val="dk1"/>
          </a:fontRef>
        </p:style>
        <p:txBody>
          <a:bodyPr>
            <a:noAutofit/>
          </a:bodyPr>
          <a:lstStyle/>
          <a:p>
            <a:pPr marL="0" indent="0" algn="just">
              <a:buNone/>
            </a:pPr>
            <a:r>
              <a:rPr lang="sr-Cyrl-CS" sz="2500" smtClean="0"/>
              <a:t>а) Ход зракова зависи од индекса преламања и радијуса кривине површине рожњаче, сочива и стакластог тела.</a:t>
            </a:r>
          </a:p>
          <a:p>
            <a:pPr marL="0" indent="0" algn="just">
              <a:buNone/>
            </a:pPr>
            <a:r>
              <a:rPr lang="sr-Cyrl-CS" sz="2500" smtClean="0"/>
              <a:t>б) Сајам књига у Београду отвориће књижевник Милорад Павић. Сајам се отвара 20. октобра и траје седам дана.</a:t>
            </a:r>
          </a:p>
          <a:p>
            <a:pPr marL="0" indent="0" algn="just">
              <a:buNone/>
            </a:pPr>
            <a:r>
              <a:rPr lang="sr-Cyrl-CS" sz="2500" smtClean="0"/>
              <a:t>в) – Видим, накуповао си пуно ствари. Изгледа богат вашар. Ето, и ја пошао тамо. Журим. Видећемо се.</a:t>
            </a:r>
          </a:p>
          <a:p>
            <a:pPr marL="0" indent="0" algn="just">
              <a:buNone/>
            </a:pPr>
            <a:r>
              <a:rPr lang="sr-Cyrl-CS" sz="2500" smtClean="0"/>
              <a:t>г) Морава шуми, љутећи се на гатове и уставе воденица, и по читаве ноћи кикоће се на месец трчећи по спрудовима.</a:t>
            </a:r>
          </a:p>
          <a:p>
            <a:pPr marL="0" indent="0" algn="just">
              <a:buNone/>
            </a:pPr>
            <a:r>
              <a:rPr lang="sr-Cyrl-CS" sz="2500" smtClean="0"/>
              <a:t>д) Против овог решења може се уложити жалба Републичкој управи прихода у року од осам дана по пријему решења.</a:t>
            </a:r>
            <a:endParaRPr lang="sr-Latn-CS" sz="2500"/>
          </a:p>
        </p:txBody>
      </p:sp>
    </p:spTree>
    <p:extLst>
      <p:ext uri="{BB962C8B-B14F-4D97-AF65-F5344CB8AC3E}">
        <p14:creationId xmlns:p14="http://schemas.microsoft.com/office/powerpoint/2010/main" val="3092910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smtClean="0"/>
              <a:t>Једанаести задатак</a:t>
            </a:r>
            <a:endParaRPr lang="sr-Latn-CS"/>
          </a:p>
        </p:txBody>
      </p:sp>
      <p:sp>
        <p:nvSpPr>
          <p:cNvPr id="3" name="Content Placeholder 2"/>
          <p:cNvSpPr>
            <a:spLocks noGrp="1"/>
          </p:cNvSpPr>
          <p:nvPr>
            <p:ph idx="1"/>
          </p:nvPr>
        </p:nvSpPr>
        <p:spPr>
          <a:xfrm>
            <a:off x="762000" y="836712"/>
            <a:ext cx="7543800" cy="4392488"/>
          </a:xfrm>
        </p:spPr>
        <p:style>
          <a:lnRef idx="2">
            <a:schemeClr val="accent2"/>
          </a:lnRef>
          <a:fillRef idx="1">
            <a:schemeClr val="lt1"/>
          </a:fillRef>
          <a:effectRef idx="0">
            <a:schemeClr val="accent2"/>
          </a:effectRef>
          <a:fontRef idx="minor">
            <a:schemeClr val="dk1"/>
          </a:fontRef>
        </p:style>
        <p:txBody>
          <a:bodyPr>
            <a:normAutofit/>
          </a:bodyPr>
          <a:lstStyle/>
          <a:p>
            <a:pPr marL="0" indent="0" algn="just">
              <a:buNone/>
            </a:pPr>
            <a:r>
              <a:rPr lang="sr-Cyrl-CS" smtClean="0"/>
              <a:t>а) Жалба на ово решење може се уложити у року од петнаест дана.</a:t>
            </a:r>
          </a:p>
          <a:p>
            <a:pPr marL="0" indent="0" algn="just">
              <a:buNone/>
            </a:pPr>
            <a:r>
              <a:rPr lang="sr-Cyrl-CS" smtClean="0"/>
              <a:t>б) – Купи успут и килограм мандарина!</a:t>
            </a:r>
          </a:p>
          <a:p>
            <a:pPr marL="0" indent="0" algn="just">
              <a:buNone/>
            </a:pPr>
            <a:r>
              <a:rPr lang="sr-Cyrl-CS" smtClean="0"/>
              <a:t>в) Сазнаје се да ће изборна комисија коначан извештај о резултатима избора саопштити за два дана.</a:t>
            </a:r>
          </a:p>
          <a:p>
            <a:pPr marL="0" indent="0" algn="just">
              <a:buNone/>
            </a:pPr>
            <a:r>
              <a:rPr lang="sr-Cyrl-CS" smtClean="0"/>
              <a:t>г) Критички принцип који је уведен у историографију потискивањем легенди и предања, иако је непотребном ортодоксијом бедно сасушен, остаје ван спора.</a:t>
            </a:r>
          </a:p>
          <a:p>
            <a:pPr marL="0" indent="0" algn="just">
              <a:buNone/>
            </a:pPr>
            <a:r>
              <a:rPr lang="sr-Cyrl-CS" smtClean="0"/>
              <a:t>д) Да би видела цео свет, заклопи очи, Ружо!</a:t>
            </a:r>
            <a:endParaRPr lang="sr-Latn-CS" smtClean="0"/>
          </a:p>
        </p:txBody>
      </p:sp>
    </p:spTree>
    <p:extLst>
      <p:ext uri="{BB962C8B-B14F-4D97-AF65-F5344CB8AC3E}">
        <p14:creationId xmlns:p14="http://schemas.microsoft.com/office/powerpoint/2010/main" val="3355078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smtClean="0"/>
              <a:t>Дванаести задатак</a:t>
            </a:r>
            <a:endParaRPr lang="sr-Latn-CS"/>
          </a:p>
        </p:txBody>
      </p:sp>
      <p:sp>
        <p:nvSpPr>
          <p:cNvPr id="3" name="Content Placeholder 2"/>
          <p:cNvSpPr>
            <a:spLocks noGrp="1"/>
          </p:cNvSpPr>
          <p:nvPr>
            <p:ph idx="1"/>
          </p:nvPr>
        </p:nvSpPr>
        <p:spPr>
          <a:xfrm>
            <a:off x="762000" y="685800"/>
            <a:ext cx="7543800" cy="4543400"/>
          </a:xfrm>
        </p:spPr>
        <p:style>
          <a:lnRef idx="2">
            <a:schemeClr val="accent2"/>
          </a:lnRef>
          <a:fillRef idx="1">
            <a:schemeClr val="lt1"/>
          </a:fillRef>
          <a:effectRef idx="0">
            <a:schemeClr val="accent2"/>
          </a:effectRef>
          <a:fontRef idx="minor">
            <a:schemeClr val="dk1"/>
          </a:fontRef>
        </p:style>
        <p:txBody>
          <a:bodyPr>
            <a:normAutofit/>
          </a:bodyPr>
          <a:lstStyle/>
          <a:p>
            <a:pPr marL="514350" indent="-514350" algn="just">
              <a:buAutoNum type="arabicPeriod"/>
            </a:pPr>
            <a:r>
              <a:rPr lang="ru-RU" smtClean="0"/>
              <a:t>Узмем га уочи Цвети са собом на кола и одведем у манастир Шишатовац.</a:t>
            </a:r>
          </a:p>
          <a:p>
            <a:pPr marL="514350" indent="-514350" algn="just">
              <a:buAutoNum type="arabicPeriod"/>
            </a:pPr>
            <a:r>
              <a:rPr lang="ru-RU" smtClean="0"/>
              <a:t>Био је паметан и, као хајдук, поштен човек.</a:t>
            </a:r>
          </a:p>
          <a:p>
            <a:pPr marL="514350" indent="-514350" algn="just">
              <a:buAutoNum type="arabicPeriod"/>
            </a:pPr>
            <a:r>
              <a:rPr lang="ru-RU" smtClean="0"/>
              <a:t>Никога ја до данас нисам нашао да онако песме зна као он што је знао.</a:t>
            </a:r>
          </a:p>
          <a:p>
            <a:pPr marL="514350" indent="-514350" algn="just">
              <a:buAutoNum type="arabicPeriod"/>
            </a:pPr>
            <a:r>
              <a:rPr lang="ru-RU" smtClean="0"/>
              <a:t>Његова је свака песма била добра, јер је он песме разумевао и осећао.</a:t>
            </a:r>
          </a:p>
          <a:p>
            <a:pPr marL="0" indent="0" algn="r">
              <a:buNone/>
            </a:pPr>
            <a:r>
              <a:rPr lang="ru-RU" sz="2000" smtClean="0">
                <a:latin typeface="Bookman Old Style"/>
              </a:rPr>
              <a:t>„</a:t>
            </a:r>
            <a:r>
              <a:rPr lang="ru-RU" sz="2000" smtClean="0"/>
              <a:t>О народним певачима</a:t>
            </a:r>
            <a:r>
              <a:rPr lang="ru-RU" sz="2000" smtClean="0">
                <a:latin typeface="Bookman Old Style"/>
              </a:rPr>
              <a:t>”, </a:t>
            </a:r>
            <a:r>
              <a:rPr lang="ru-RU" sz="2000" smtClean="0"/>
              <a:t>Вук Ст. Караџић</a:t>
            </a:r>
            <a:endParaRPr lang="sr-Latn-CS" sz="2000"/>
          </a:p>
        </p:txBody>
      </p:sp>
    </p:spTree>
    <p:extLst>
      <p:ext uri="{BB962C8B-B14F-4D97-AF65-F5344CB8AC3E}">
        <p14:creationId xmlns:p14="http://schemas.microsoft.com/office/powerpoint/2010/main" val="2572904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smtClean="0"/>
              <a:t>Тринаести задатак</a:t>
            </a:r>
            <a:endParaRPr lang="sr-Latn-CS"/>
          </a:p>
        </p:txBody>
      </p:sp>
      <p:sp>
        <p:nvSpPr>
          <p:cNvPr id="3" name="Content Placeholder 2"/>
          <p:cNvSpPr>
            <a:spLocks noGrp="1"/>
          </p:cNvSpPr>
          <p:nvPr>
            <p:ph idx="1"/>
          </p:nvPr>
        </p:nvSpPr>
        <p:spPr>
          <a:xfrm>
            <a:off x="762000" y="685800"/>
            <a:ext cx="7543800" cy="4471392"/>
          </a:xfrm>
        </p:spPr>
        <p:style>
          <a:lnRef idx="2">
            <a:schemeClr val="accent2"/>
          </a:lnRef>
          <a:fillRef idx="1">
            <a:schemeClr val="lt1"/>
          </a:fillRef>
          <a:effectRef idx="0">
            <a:schemeClr val="accent2"/>
          </a:effectRef>
          <a:fontRef idx="minor">
            <a:schemeClr val="dk1"/>
          </a:fontRef>
        </p:style>
        <p:txBody>
          <a:bodyPr>
            <a:normAutofit/>
          </a:bodyPr>
          <a:lstStyle/>
          <a:p>
            <a:pPr marL="0" indent="0" algn="ctr">
              <a:buNone/>
            </a:pPr>
            <a:r>
              <a:rPr lang="ru-RU" smtClean="0"/>
              <a:t>Сваке две недеље нестане по један језик</a:t>
            </a:r>
          </a:p>
          <a:p>
            <a:pPr marL="0" indent="0" algn="just">
              <a:buNone/>
            </a:pPr>
            <a:r>
              <a:rPr lang="ru-RU" smtClean="0"/>
              <a:t>На  свету  се  тренутно  говори  6.909  језика.  Мандарински  кинески  говори  845  000  000  људи,  шпански  329  000  000,  енглески  328  000  000.  Током  последњих  пет векова ишчезла је половина светских говора. У три последње генерације нестало је 200 језика.  Иако  Атлас  угрожених  језика  Унеска  показује  да  је  229  језика  тренутно  пред изумирањем, тај податак као да никога не занима. Данас постоји 133 језика које говори мали број људи – сваки од њих говори мање од десеторо људи.</a:t>
            </a:r>
            <a:endParaRPr lang="sr-Latn-CS"/>
          </a:p>
        </p:txBody>
      </p:sp>
    </p:spTree>
    <p:extLst>
      <p:ext uri="{BB962C8B-B14F-4D97-AF65-F5344CB8AC3E}">
        <p14:creationId xmlns:p14="http://schemas.microsoft.com/office/powerpoint/2010/main" val="251766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smtClean="0"/>
              <a:t>Четрнаести задатак</a:t>
            </a:r>
            <a:endParaRPr lang="sr-Latn-CS"/>
          </a:p>
        </p:txBody>
      </p:sp>
      <p:sp>
        <p:nvSpPr>
          <p:cNvPr id="3" name="Content Placeholder 2"/>
          <p:cNvSpPr>
            <a:spLocks noGrp="1"/>
          </p:cNvSpPr>
          <p:nvPr>
            <p:ph idx="1"/>
          </p:nvPr>
        </p:nvSpPr>
        <p:spPr>
          <a:xfrm>
            <a:off x="160399" y="3068960"/>
            <a:ext cx="8784976" cy="2232248"/>
          </a:xfrm>
        </p:spPr>
        <p:style>
          <a:lnRef idx="2">
            <a:schemeClr val="accent2"/>
          </a:lnRef>
          <a:fillRef idx="1">
            <a:schemeClr val="lt1"/>
          </a:fillRef>
          <a:effectRef idx="0">
            <a:schemeClr val="accent2"/>
          </a:effectRef>
          <a:fontRef idx="minor">
            <a:schemeClr val="dk1"/>
          </a:fontRef>
        </p:style>
        <p:txBody>
          <a:bodyPr>
            <a:noAutofit/>
          </a:bodyPr>
          <a:lstStyle/>
          <a:p>
            <a:pPr marL="0" indent="0" algn="ctr">
              <a:buNone/>
            </a:pPr>
            <a:r>
              <a:rPr lang="sr-Cyrl-CS" sz="2000" b="1" dirty="0" smtClean="0">
                <a:solidFill>
                  <a:srgbClr val="FF0000"/>
                </a:solidFill>
                <a:effectLst>
                  <a:outerShdw blurRad="38100" dist="38100" dir="2700000" algn="tl">
                    <a:srgbClr val="000000">
                      <a:alpha val="43137"/>
                    </a:srgbClr>
                  </a:outerShdw>
                </a:effectLst>
              </a:rPr>
              <a:t>3. </a:t>
            </a:r>
            <a:r>
              <a:rPr lang="sr-Cyrl-CS" sz="2000" dirty="0" smtClean="0"/>
              <a:t>Србија освојила Дејвис куп </a:t>
            </a:r>
          </a:p>
          <a:p>
            <a:pPr marL="0" indent="0" algn="just">
              <a:buNone/>
            </a:pPr>
            <a:r>
              <a:rPr lang="sr-Cyrl-CS" sz="2000" dirty="0" smtClean="0"/>
              <a:t>Тениска репрезентација Србије освојила је у недељу у Београду Дејвис куп, пошто је Виктор Троицки победио Мајкла Љодру са 3:0 и донео свом тиму тријумф од 3:2 над Француском</a:t>
            </a:r>
            <a:r>
              <a:rPr lang="sr-Cyrl-CS" sz="2000" dirty="0" smtClean="0"/>
              <a:t>. </a:t>
            </a:r>
            <a:r>
              <a:rPr lang="sr-Cyrl-CS" sz="2000" dirty="0" smtClean="0"/>
              <a:t>Троицки  је  по  сетовима  славио  са  6:2,  6:2,  6:3.  Прилику  Троицком  да донесе одлучујући поен обезбедио је раније, у недељу, Новак Ђоковић, који је такође победио свог противника са 3:0. Србији је ово први освојени Дејвис куп. </a:t>
            </a:r>
            <a:endParaRPr lang="sr-Latn-CS" sz="2000" dirty="0"/>
          </a:p>
        </p:txBody>
      </p:sp>
      <p:sp>
        <p:nvSpPr>
          <p:cNvPr id="4" name="Rectangle 3"/>
          <p:cNvSpPr/>
          <p:nvPr/>
        </p:nvSpPr>
        <p:spPr>
          <a:xfrm>
            <a:off x="-19113" y="996973"/>
            <a:ext cx="4572000" cy="1938992"/>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a:r>
              <a:rPr lang="sr-Cyrl-CS" sz="2000" b="1" dirty="0">
                <a:solidFill>
                  <a:srgbClr val="FF0000"/>
                </a:solidFill>
                <a:effectLst>
                  <a:outerShdw blurRad="38100" dist="38100" dir="2700000" algn="tl">
                    <a:srgbClr val="000000">
                      <a:alpha val="43137"/>
                    </a:srgbClr>
                  </a:outerShdw>
                </a:effectLst>
              </a:rPr>
              <a:t>1. </a:t>
            </a:r>
            <a:r>
              <a:rPr lang="sr-Cyrl-CS" sz="2000" dirty="0" smtClean="0"/>
              <a:t>Србија − освајач Дејвис купа! </a:t>
            </a:r>
          </a:p>
          <a:p>
            <a:pPr algn="just"/>
            <a:r>
              <a:rPr lang="sr-Cyrl-CS" sz="2000" dirty="0" smtClean="0"/>
              <a:t>Српска тениска репрезентација освојила је Дејвис куп савладавши Француску са 3:2 у победама, а последњег дана победе су донели Новак Ђоковић и Виктор Троицки.</a:t>
            </a:r>
          </a:p>
        </p:txBody>
      </p:sp>
      <p:sp>
        <p:nvSpPr>
          <p:cNvPr id="5" name="Rectangle 4"/>
          <p:cNvSpPr/>
          <p:nvPr/>
        </p:nvSpPr>
        <p:spPr>
          <a:xfrm>
            <a:off x="4751393" y="368007"/>
            <a:ext cx="4407375" cy="255454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sr-Cyrl-CS" sz="2000" b="1" dirty="0">
                <a:solidFill>
                  <a:srgbClr val="FF0000"/>
                </a:solidFill>
                <a:effectLst>
                  <a:outerShdw blurRad="38100" dist="38100" dir="2700000" algn="tl">
                    <a:srgbClr val="000000">
                      <a:alpha val="43137"/>
                    </a:srgbClr>
                  </a:outerShdw>
                </a:effectLst>
              </a:rPr>
              <a:t>2. </a:t>
            </a:r>
            <a:r>
              <a:rPr lang="sr-Cyrl-CS" sz="2000" dirty="0" smtClean="0"/>
              <a:t>Српска салатара!</a:t>
            </a:r>
          </a:p>
          <a:p>
            <a:pPr algn="just"/>
            <a:r>
              <a:rPr lang="sr-Cyrl-CS" sz="2000" dirty="0" smtClean="0"/>
              <a:t>Србија  на  крову  планете!  Тениска  репрезентација  Србије  освајач  је  Дејвис  купа! Одлучујући поен синоћ је на маестралан начин донео Виктор Троицки, који је после три фантастична сета почистио са терена Француза Мајкла Љодру са 3:0.   </a:t>
            </a:r>
          </a:p>
        </p:txBody>
      </p:sp>
    </p:spTree>
    <p:extLst>
      <p:ext uri="{BB962C8B-B14F-4D97-AF65-F5344CB8AC3E}">
        <p14:creationId xmlns:p14="http://schemas.microsoft.com/office/powerpoint/2010/main" val="69955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smtClean="0"/>
              <a:t>Петнаесто питање</a:t>
            </a:r>
            <a:endParaRPr lang="sr-Latn-CS"/>
          </a:p>
        </p:txBody>
      </p:sp>
      <p:sp>
        <p:nvSpPr>
          <p:cNvPr id="3" name="Content Placeholder 2"/>
          <p:cNvSpPr>
            <a:spLocks noGrp="1"/>
          </p:cNvSpPr>
          <p:nvPr>
            <p:ph idx="1"/>
          </p:nvPr>
        </p:nvSpPr>
        <p:spPr>
          <a:xfrm>
            <a:off x="762000" y="685800"/>
            <a:ext cx="7543800" cy="4615408"/>
          </a:xfrm>
        </p:spPr>
        <p:style>
          <a:lnRef idx="2">
            <a:schemeClr val="accent2"/>
          </a:lnRef>
          <a:fillRef idx="1">
            <a:schemeClr val="lt1"/>
          </a:fillRef>
          <a:effectRef idx="0">
            <a:schemeClr val="accent2"/>
          </a:effectRef>
          <a:fontRef idx="minor">
            <a:schemeClr val="dk1"/>
          </a:fontRef>
        </p:style>
        <p:txBody>
          <a:bodyPr>
            <a:normAutofit lnSpcReduction="10000"/>
          </a:bodyPr>
          <a:lstStyle/>
          <a:p>
            <a:pPr marL="0" indent="0" algn="just">
              <a:buNone/>
            </a:pPr>
            <a:r>
              <a:rPr lang="sr-Cyrl-CS" dirty="0" smtClean="0"/>
              <a:t>а) Фудбалери Црвене звезде победили су јуче Смедерево са 2:1 (1:0), али су гости буквално опљачкани на Маракани. Судија Мајо Вујовић, наиме, кардиналним грешкама (у два наврата) директно је помогао црвено-белима да се врате на чело табеле.</a:t>
            </a:r>
          </a:p>
          <a:p>
            <a:pPr marL="0" indent="0" algn="just">
              <a:buNone/>
            </a:pPr>
            <a:r>
              <a:rPr lang="sr-Cyrl-CS" dirty="0" smtClean="0"/>
              <a:t>б) Звезда је повела у 32. минуту голом Кадуа из пенала, који је досуђен пошто је Бразилац играо руком у противничком шеснаестерцу.</a:t>
            </a:r>
          </a:p>
          <a:p>
            <a:pPr marL="0" indent="0" algn="just">
              <a:buNone/>
            </a:pPr>
            <a:r>
              <a:rPr lang="sr-Cyrl-CS" dirty="0" smtClean="0"/>
              <a:t>в) Живковић је, у 70. минуту, после једног контранапада изједначио на 1:1.</a:t>
            </a:r>
          </a:p>
          <a:p>
            <a:pPr marL="0" indent="0" algn="just">
              <a:buNone/>
            </a:pPr>
            <a:r>
              <a:rPr lang="sr-Cyrl-CS" dirty="0" smtClean="0"/>
              <a:t>г) Звезда је у дубокој коми и потребна јој је много озбиљнија терапија од смене тренера.</a:t>
            </a:r>
            <a:endParaRPr lang="sr-Latn-CS" dirty="0"/>
          </a:p>
        </p:txBody>
      </p:sp>
    </p:spTree>
    <p:extLst>
      <p:ext uri="{BB962C8B-B14F-4D97-AF65-F5344CB8AC3E}">
        <p14:creationId xmlns:p14="http://schemas.microsoft.com/office/powerpoint/2010/main" val="3635933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mtClean="0"/>
              <a:t>Први задатак </a:t>
            </a:r>
            <a:endParaRPr lang="sr-Latn-CS"/>
          </a:p>
        </p:txBody>
      </p:sp>
      <p:sp>
        <p:nvSpPr>
          <p:cNvPr id="3" name="Content Placeholder 2"/>
          <p:cNvSpPr>
            <a:spLocks noGrp="1"/>
          </p:cNvSpPr>
          <p:nvPr>
            <p:ph idx="1"/>
          </p:nvPr>
        </p:nvSpPr>
        <p:spPr>
          <a:xfrm>
            <a:off x="0" y="476672"/>
            <a:ext cx="9144000" cy="2769171"/>
          </a:xfrm>
        </p:spPr>
        <p:style>
          <a:lnRef idx="2">
            <a:schemeClr val="accent2"/>
          </a:lnRef>
          <a:fillRef idx="1">
            <a:schemeClr val="lt1"/>
          </a:fillRef>
          <a:effectRef idx="0">
            <a:schemeClr val="accent2"/>
          </a:effectRef>
          <a:fontRef idx="minor">
            <a:schemeClr val="dk1"/>
          </a:fontRef>
        </p:style>
        <p:txBody>
          <a:bodyPr>
            <a:normAutofit/>
          </a:bodyPr>
          <a:lstStyle/>
          <a:p>
            <a:pPr marL="0" indent="0" algn="ctr">
              <a:buNone/>
            </a:pPr>
            <a:r>
              <a:rPr lang="ru-RU" dirty="0" smtClean="0"/>
              <a:t>  </a:t>
            </a:r>
            <a:r>
              <a:rPr lang="ru-RU" dirty="0" smtClean="0">
                <a:solidFill>
                  <a:srgbClr val="FF0000"/>
                </a:solidFill>
              </a:rPr>
              <a:t>а)</a:t>
            </a:r>
          </a:p>
          <a:p>
            <a:pPr marL="0" indent="0">
              <a:buNone/>
            </a:pPr>
            <a:r>
              <a:rPr lang="ru-RU" dirty="0" smtClean="0"/>
              <a:t>Јеротије (сам): ... Ја, плава риба, ал’ треба је упецати. Треба вешто натаћи мамац, спустити удицу у воду, па мирно... ћутиш, не дишеш... а тек пловак заигра, а ти – хоп!... Искочи удица, а кад погледаш: на удици – класа! </a:t>
            </a:r>
          </a:p>
        </p:txBody>
      </p:sp>
      <p:sp>
        <p:nvSpPr>
          <p:cNvPr id="4" name="Rectangle 3"/>
          <p:cNvSpPr/>
          <p:nvPr/>
        </p:nvSpPr>
        <p:spPr>
          <a:xfrm>
            <a:off x="5436096" y="3336603"/>
            <a:ext cx="3707904" cy="253915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90000"/>
              </a:lnSpc>
              <a:spcBef>
                <a:spcPct val="20000"/>
              </a:spcBef>
            </a:pPr>
            <a:r>
              <a:rPr lang="ru-RU" sz="3000" dirty="0" smtClean="0">
                <a:solidFill>
                  <a:srgbClr val="FF0000"/>
                </a:solidFill>
              </a:rPr>
              <a:t>б)</a:t>
            </a:r>
            <a:endParaRPr lang="ru-RU" sz="3000" dirty="0">
              <a:solidFill>
                <a:srgbClr val="FF0000"/>
              </a:solidFill>
            </a:endParaRPr>
          </a:p>
          <a:p>
            <a:pPr>
              <a:lnSpc>
                <a:spcPct val="90000"/>
              </a:lnSpc>
              <a:spcBef>
                <a:spcPct val="20000"/>
              </a:spcBef>
            </a:pPr>
            <a:r>
              <a:rPr lang="ru-RU" sz="3000" dirty="0"/>
              <a:t>– Идеш ли роде?</a:t>
            </a:r>
          </a:p>
          <a:p>
            <a:pPr>
              <a:lnSpc>
                <a:spcPct val="90000"/>
              </a:lnSpc>
              <a:spcBef>
                <a:spcPct val="20000"/>
              </a:spcBef>
            </a:pPr>
            <a:r>
              <a:rPr lang="ru-RU" sz="3000" dirty="0"/>
              <a:t>– Идем, идем!</a:t>
            </a:r>
          </a:p>
          <a:p>
            <a:pPr>
              <a:lnSpc>
                <a:spcPct val="90000"/>
              </a:lnSpc>
              <a:spcBef>
                <a:spcPct val="20000"/>
              </a:spcBef>
            </a:pPr>
            <a:r>
              <a:rPr lang="ru-RU" sz="3000" dirty="0"/>
              <a:t>– Је ли ти студено?</a:t>
            </a:r>
          </a:p>
          <a:p>
            <a:pPr>
              <a:lnSpc>
                <a:spcPct val="90000"/>
              </a:lnSpc>
              <a:spcBef>
                <a:spcPct val="20000"/>
              </a:spcBef>
            </a:pPr>
            <a:r>
              <a:rPr lang="ru-RU" sz="3000" dirty="0"/>
              <a:t>– Да!</a:t>
            </a:r>
          </a:p>
        </p:txBody>
      </p:sp>
    </p:spTree>
    <p:extLst>
      <p:ext uri="{BB962C8B-B14F-4D97-AF65-F5344CB8AC3E}">
        <p14:creationId xmlns:p14="http://schemas.microsoft.com/office/powerpoint/2010/main" val="122988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340768"/>
            <a:ext cx="8291264" cy="2332855"/>
          </a:xfrm>
        </p:spPr>
        <p:style>
          <a:lnRef idx="2">
            <a:schemeClr val="accent2"/>
          </a:lnRef>
          <a:fillRef idx="1">
            <a:schemeClr val="lt1"/>
          </a:fillRef>
          <a:effectRef idx="0">
            <a:schemeClr val="accent2"/>
          </a:effectRef>
          <a:fontRef idx="minor">
            <a:schemeClr val="dk1"/>
          </a:fontRef>
        </p:style>
        <p:txBody>
          <a:bodyPr>
            <a:normAutofit/>
          </a:bodyPr>
          <a:lstStyle/>
          <a:p>
            <a:pPr marL="0" indent="0" algn="ctr">
              <a:buNone/>
            </a:pPr>
            <a:r>
              <a:rPr lang="ru-RU" dirty="0" smtClean="0">
                <a:solidFill>
                  <a:srgbClr val="FF0000"/>
                </a:solidFill>
              </a:rPr>
              <a:t>в)</a:t>
            </a:r>
          </a:p>
          <a:p>
            <a:pPr marL="0" indent="0" algn="just">
              <a:buNone/>
            </a:pPr>
            <a:r>
              <a:rPr lang="ru-RU" dirty="0" smtClean="0"/>
              <a:t>Кроз  прозор  „гостинске  собе“  видела  се  стара  крушка  која  се  дизала  свега неколико  метара  од  куће,  а  иза  ње  се  ширила  башта  са  цвећем,  на  коју  се  настављао пространи воћњак, сличан неком малом гају. </a:t>
            </a:r>
          </a:p>
        </p:txBody>
      </p:sp>
      <p:sp>
        <p:nvSpPr>
          <p:cNvPr id="4" name="Rectangle 3"/>
          <p:cNvSpPr/>
          <p:nvPr/>
        </p:nvSpPr>
        <p:spPr>
          <a:xfrm>
            <a:off x="380768" y="4221088"/>
            <a:ext cx="8280920" cy="183742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80000"/>
              </a:lnSpc>
              <a:spcBef>
                <a:spcPct val="20000"/>
              </a:spcBef>
            </a:pPr>
            <a:r>
              <a:rPr lang="ru-RU" dirty="0" smtClean="0"/>
              <a:t> </a:t>
            </a:r>
            <a:r>
              <a:rPr lang="ru-RU" sz="2700" dirty="0">
                <a:solidFill>
                  <a:srgbClr val="FF0000"/>
                </a:solidFill>
              </a:rPr>
              <a:t>г)</a:t>
            </a:r>
          </a:p>
          <a:p>
            <a:pPr algn="just">
              <a:lnSpc>
                <a:spcPct val="80000"/>
              </a:lnSpc>
              <a:spcBef>
                <a:spcPct val="20000"/>
              </a:spcBef>
            </a:pPr>
            <a:r>
              <a:rPr lang="ru-RU" sz="2700" dirty="0"/>
              <a:t>После неког времена појави се неки млади сликар. Изложи слике и очекиваше суд јавног мњења. Слике нису биле рђаве. Ја сам их као странац једини и гледао, а од домаћих не хте нико отићи.</a:t>
            </a:r>
          </a:p>
        </p:txBody>
      </p:sp>
    </p:spTree>
    <p:extLst>
      <p:ext uri="{BB962C8B-B14F-4D97-AF65-F5344CB8AC3E}">
        <p14:creationId xmlns:p14="http://schemas.microsoft.com/office/powerpoint/2010/main" val="2863274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mtClean="0"/>
              <a:t>Други задатак </a:t>
            </a:r>
            <a:endParaRPr lang="sr-Latn-CS"/>
          </a:p>
        </p:txBody>
      </p:sp>
      <p:sp>
        <p:nvSpPr>
          <p:cNvPr id="3" name="Content Placeholder 2"/>
          <p:cNvSpPr>
            <a:spLocks noGrp="1"/>
          </p:cNvSpPr>
          <p:nvPr>
            <p:ph idx="1"/>
          </p:nvPr>
        </p:nvSpPr>
        <p:spPr>
          <a:xfrm>
            <a:off x="762000" y="685800"/>
            <a:ext cx="7543800" cy="4543400"/>
          </a:xfrm>
        </p:spPr>
        <p:style>
          <a:lnRef idx="2">
            <a:schemeClr val="accent2"/>
          </a:lnRef>
          <a:fillRef idx="1">
            <a:schemeClr val="lt1"/>
          </a:fillRef>
          <a:effectRef idx="0">
            <a:schemeClr val="accent2"/>
          </a:effectRef>
          <a:fontRef idx="minor">
            <a:schemeClr val="dk1"/>
          </a:fontRef>
        </p:style>
        <p:txBody>
          <a:bodyPr>
            <a:normAutofit fontScale="92500"/>
          </a:bodyPr>
          <a:lstStyle/>
          <a:p>
            <a:pPr marL="0" indent="0" algn="just">
              <a:buNone/>
            </a:pPr>
            <a:r>
              <a:rPr lang="ru-RU" dirty="0" smtClean="0"/>
              <a:t>Кад сам изишао на улицу, опет улица препуна силна света што се таласа на све стране, а граја да уши заглуну.</a:t>
            </a:r>
          </a:p>
          <a:p>
            <a:pPr marL="0" indent="0" algn="just">
              <a:buNone/>
            </a:pPr>
            <a:r>
              <a:rPr lang="ru-RU" dirty="0" smtClean="0"/>
              <a:t>„Куда  ће  овај  оволики  свет?  Шта  је  сад  опет?  ...  Сигурно  депутација  каква?“  − мислио сам у себи, гледајући с чуђењем у ту небројену шарену масу разноврсна света, и приђем првом што беше до мене, те га запитам:</a:t>
            </a:r>
          </a:p>
          <a:p>
            <a:pPr marL="0" indent="0" algn="just">
              <a:buNone/>
            </a:pPr>
            <a:r>
              <a:rPr lang="ru-RU" dirty="0" smtClean="0"/>
              <a:t>−Куда жури овај оволики свет?</a:t>
            </a:r>
          </a:p>
          <a:p>
            <a:pPr marL="0" indent="0" algn="just">
              <a:buNone/>
            </a:pPr>
            <a:r>
              <a:rPr lang="ru-RU" dirty="0" smtClean="0"/>
              <a:t>Онај се осети  дубоко увређен  од тог мог глупог питања, погледа ме љутито и с презрењем, па се окрете леђима мени и пође за масом. </a:t>
            </a:r>
          </a:p>
          <a:p>
            <a:pPr marL="0" indent="0" algn="r">
              <a:buNone/>
            </a:pPr>
            <a:r>
              <a:rPr lang="ru-RU" sz="2600" dirty="0" smtClean="0">
                <a:latin typeface="Bookman Old Style"/>
              </a:rPr>
              <a:t>„</a:t>
            </a:r>
            <a:r>
              <a:rPr lang="ru-RU" sz="2600" dirty="0" smtClean="0"/>
              <a:t>Страдија</a:t>
            </a:r>
            <a:r>
              <a:rPr lang="ru-RU" sz="2600" dirty="0" smtClean="0">
                <a:latin typeface="Bookman Old Style"/>
              </a:rPr>
              <a:t>”</a:t>
            </a:r>
            <a:r>
              <a:rPr lang="ru-RU" sz="2600" dirty="0" smtClean="0"/>
              <a:t>, Радоје Домановић </a:t>
            </a:r>
            <a:endParaRPr lang="sr-Latn-CS" sz="2600" dirty="0"/>
          </a:p>
        </p:txBody>
      </p:sp>
    </p:spTree>
    <p:extLst>
      <p:ext uri="{BB962C8B-B14F-4D97-AF65-F5344CB8AC3E}">
        <p14:creationId xmlns:p14="http://schemas.microsoft.com/office/powerpoint/2010/main" val="921169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mtClean="0"/>
              <a:t>Трећи задатак</a:t>
            </a:r>
            <a:endParaRPr lang="sr-Latn-CS"/>
          </a:p>
        </p:txBody>
      </p:sp>
      <p:sp>
        <p:nvSpPr>
          <p:cNvPr id="3" name="Content Placeholder 2"/>
          <p:cNvSpPr>
            <a:spLocks noGrp="1"/>
          </p:cNvSpPr>
          <p:nvPr>
            <p:ph idx="1"/>
          </p:nvPr>
        </p:nvSpPr>
        <p:spPr>
          <a:xfrm>
            <a:off x="762000" y="685800"/>
            <a:ext cx="7543800" cy="4399384"/>
          </a:xfrm>
        </p:spPr>
        <p:style>
          <a:lnRef idx="2">
            <a:schemeClr val="accent2"/>
          </a:lnRef>
          <a:fillRef idx="1">
            <a:schemeClr val="lt1"/>
          </a:fillRef>
          <a:effectRef idx="0">
            <a:schemeClr val="accent2"/>
          </a:effectRef>
          <a:fontRef idx="minor">
            <a:schemeClr val="dk1"/>
          </a:fontRef>
        </p:style>
        <p:txBody>
          <a:bodyPr>
            <a:normAutofit fontScale="92500"/>
          </a:bodyPr>
          <a:lstStyle/>
          <a:p>
            <a:pPr marL="0" indent="0" algn="just">
              <a:buNone/>
            </a:pPr>
            <a:r>
              <a:rPr lang="ru-RU" dirty="0" smtClean="0"/>
              <a:t>Била два брата заједно у кући, па један све радио, а други једнако беспосличио и готово јео и пио. И бог им да те стеку у свачему: у говедима, у коњима, у овцама, у свињама, у челама и у свему другоме. Онај који је радио једном помисли у себи: „Што бих ја и за овога ленивца радио? Боље да се оделим, па да за себе радим, а њему што драго!“ И тако једанпут рече своме брату: „Брате, није право, ја све радим а ти ни у чему не помажеш, него само готово једеш и пијеш. Ја сам наумио да се поделимо.“ Овај га стане одвраћати: „Немој брате, та добро нам је обојици, ти имаш све у рукама и своје и моје, а ја сам задовољан како год ти урадиш.“</a:t>
            </a:r>
          </a:p>
          <a:p>
            <a:pPr marL="0" indent="0" algn="r">
              <a:buNone/>
            </a:pPr>
            <a:r>
              <a:rPr lang="ru-RU" sz="2600" dirty="0"/>
              <a:t>Н</a:t>
            </a:r>
            <a:r>
              <a:rPr lang="ru-RU" sz="2600" dirty="0" smtClean="0"/>
              <a:t>ародна приповетка </a:t>
            </a:r>
            <a:r>
              <a:rPr lang="ru-RU" sz="2600" dirty="0" smtClean="0">
                <a:latin typeface="Bookman Old Style"/>
              </a:rPr>
              <a:t>„</a:t>
            </a:r>
            <a:r>
              <a:rPr lang="ru-RU" sz="2600" dirty="0" smtClean="0"/>
              <a:t>Усуд</a:t>
            </a:r>
            <a:r>
              <a:rPr lang="ru-RU" sz="2600" dirty="0" smtClean="0">
                <a:latin typeface="Bookman Old Style"/>
              </a:rPr>
              <a:t>”</a:t>
            </a:r>
            <a:endParaRPr lang="sr-Latn-CS" sz="2600" dirty="0"/>
          </a:p>
        </p:txBody>
      </p:sp>
    </p:spTree>
    <p:extLst>
      <p:ext uri="{BB962C8B-B14F-4D97-AF65-F5344CB8AC3E}">
        <p14:creationId xmlns:p14="http://schemas.microsoft.com/office/powerpoint/2010/main" val="2013492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719283"/>
            <a:ext cx="6781800" cy="1600200"/>
          </a:xfrm>
        </p:spPr>
        <p:txBody>
          <a:bodyPr>
            <a:normAutofit/>
          </a:bodyPr>
          <a:lstStyle/>
          <a:p>
            <a:r>
              <a:rPr lang="sr-Cyrl-CS" smtClean="0"/>
              <a:t>Четврти задатак </a:t>
            </a:r>
            <a:endParaRPr lang="sr-Latn-CS"/>
          </a:p>
        </p:txBody>
      </p:sp>
      <p:sp>
        <p:nvSpPr>
          <p:cNvPr id="3" name="Content Placeholder 2"/>
          <p:cNvSpPr>
            <a:spLocks noGrp="1"/>
          </p:cNvSpPr>
          <p:nvPr>
            <p:ph idx="1"/>
          </p:nvPr>
        </p:nvSpPr>
        <p:spPr>
          <a:xfrm>
            <a:off x="0" y="1754836"/>
            <a:ext cx="9144000" cy="1822322"/>
          </a:xfrm>
        </p:spPr>
        <p:style>
          <a:lnRef idx="2">
            <a:schemeClr val="accent2"/>
          </a:lnRef>
          <a:fillRef idx="1">
            <a:schemeClr val="lt1"/>
          </a:fillRef>
          <a:effectRef idx="0">
            <a:schemeClr val="accent2"/>
          </a:effectRef>
          <a:fontRef idx="minor">
            <a:schemeClr val="dk1"/>
          </a:fontRef>
        </p:style>
        <p:txBody>
          <a:bodyPr>
            <a:noAutofit/>
          </a:bodyPr>
          <a:lstStyle/>
          <a:p>
            <a:pPr marL="0" indent="0" algn="just">
              <a:lnSpc>
                <a:spcPct val="80000"/>
              </a:lnSpc>
              <a:buNone/>
            </a:pPr>
            <a:r>
              <a:rPr lang="ru-RU" sz="2400" dirty="0">
                <a:solidFill>
                  <a:srgbClr val="FF0000"/>
                </a:solidFill>
                <a:effectLst>
                  <a:outerShdw blurRad="38100" dist="38100" dir="2700000" algn="tl">
                    <a:srgbClr val="000000">
                      <a:alpha val="43137"/>
                    </a:srgbClr>
                  </a:outerShdw>
                </a:effectLst>
              </a:rPr>
              <a:t>2. </a:t>
            </a:r>
            <a:r>
              <a:rPr lang="ru-RU" sz="2400" dirty="0" smtClean="0"/>
              <a:t>Сијед  </a:t>
            </a:r>
            <a:r>
              <a:rPr lang="ru-RU" sz="2400" dirty="0"/>
              <a:t>је  сав,  коштат  и  крупан  као  одваљен  комад  оних  грђених  и  непрекидно мрачних  и  туробних  планина,  што  се  мукло  уздижу  поврх  његова  села.  [...]  Уздигао накостријешене, дебеле обрве, испод којих мутно ,,као из неке даљине“ вире уморене и готово умртвљене очи [...]</a:t>
            </a:r>
          </a:p>
        </p:txBody>
      </p:sp>
      <p:sp>
        <p:nvSpPr>
          <p:cNvPr id="4" name="Rectangle 3"/>
          <p:cNvSpPr/>
          <p:nvPr/>
        </p:nvSpPr>
        <p:spPr>
          <a:xfrm>
            <a:off x="0" y="480641"/>
            <a:ext cx="9144000" cy="127419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80000"/>
              </a:lnSpc>
              <a:spcBef>
                <a:spcPct val="20000"/>
              </a:spcBef>
            </a:pPr>
            <a:r>
              <a:rPr lang="ru-RU" sz="2400" smtClean="0">
                <a:solidFill>
                  <a:srgbClr val="FF0000"/>
                </a:solidFill>
                <a:effectLst>
                  <a:outerShdw blurRad="38100" dist="38100" dir="2700000" algn="tl">
                    <a:srgbClr val="000000">
                      <a:alpha val="43137"/>
                    </a:srgbClr>
                  </a:outerShdw>
                </a:effectLst>
              </a:rPr>
              <a:t>1. </a:t>
            </a:r>
            <a:r>
              <a:rPr lang="ru-RU" sz="2400" smtClean="0"/>
              <a:t>Кад </a:t>
            </a:r>
            <a:r>
              <a:rPr lang="ru-RU" sz="2400"/>
              <a:t>се све старо измакло, кад је сасвим осиромашио и опотребио, кренуо би у доње крајеве, доле гдје га нико не познаје, па би радио на надницу. Тако би преко љета зарадио нешто за зиму, да се прехрани и прислужи свијеће на гробовима своје чељади.</a:t>
            </a:r>
          </a:p>
        </p:txBody>
      </p:sp>
      <p:sp>
        <p:nvSpPr>
          <p:cNvPr id="5" name="Rectangle 4"/>
          <p:cNvSpPr/>
          <p:nvPr/>
        </p:nvSpPr>
        <p:spPr>
          <a:xfrm>
            <a:off x="0" y="3573016"/>
            <a:ext cx="9144000" cy="194636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80000"/>
              </a:lnSpc>
              <a:spcBef>
                <a:spcPct val="20000"/>
              </a:spcBef>
            </a:pPr>
            <a:r>
              <a:rPr lang="ru-RU" sz="2400" smtClean="0">
                <a:solidFill>
                  <a:srgbClr val="FF0000"/>
                </a:solidFill>
                <a:effectLst>
                  <a:outerShdw blurRad="38100" dist="38100" dir="2700000" algn="tl">
                    <a:srgbClr val="000000">
                      <a:alpha val="43137"/>
                    </a:srgbClr>
                  </a:outerShdw>
                </a:effectLst>
              </a:rPr>
              <a:t>3. </a:t>
            </a:r>
            <a:r>
              <a:rPr lang="ru-RU" sz="2400" smtClean="0">
                <a:solidFill>
                  <a:schemeClr val="dk1"/>
                </a:solidFill>
              </a:rPr>
              <a:t>Реља</a:t>
            </a:r>
            <a:r>
              <a:rPr lang="ru-RU" sz="2400">
                <a:solidFill>
                  <a:schemeClr val="dk1"/>
                </a:solidFill>
              </a:rPr>
              <a:t>,  усправан,  потамњео  у  образима  као  какав  окорјели  грешник,  празна  и укочена погледа, хода тамо и амо, суво, изнемогло шапће и мрмља: </a:t>
            </a:r>
          </a:p>
          <a:p>
            <a:pPr algn="just">
              <a:lnSpc>
                <a:spcPct val="80000"/>
              </a:lnSpc>
              <a:spcBef>
                <a:spcPct val="20000"/>
              </a:spcBef>
            </a:pPr>
            <a:r>
              <a:rPr lang="ru-RU" sz="2400">
                <a:solidFill>
                  <a:schemeClr val="dk1"/>
                </a:solidFill>
              </a:rPr>
              <a:t>− Чудне ли среће и црна ли удеса мога!... Боже, боже, што си тако немилостан! Што расточи државину моју, што обори и разруши краљевину моју?...</a:t>
            </a:r>
            <a:endParaRPr lang="sr-Latn-CS" sz="2400">
              <a:solidFill>
                <a:schemeClr val="dk1"/>
              </a:solidFill>
            </a:endParaRPr>
          </a:p>
        </p:txBody>
      </p:sp>
    </p:spTree>
    <p:extLst>
      <p:ext uri="{BB962C8B-B14F-4D97-AF65-F5344CB8AC3E}">
        <p14:creationId xmlns:p14="http://schemas.microsoft.com/office/powerpoint/2010/main" val="2209958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mtClean="0"/>
              <a:t>Пети задатак </a:t>
            </a:r>
            <a:endParaRPr lang="sr-Latn-CS"/>
          </a:p>
        </p:txBody>
      </p:sp>
      <p:sp>
        <p:nvSpPr>
          <p:cNvPr id="3" name="Content Placeholder 2"/>
          <p:cNvSpPr>
            <a:spLocks noGrp="1"/>
          </p:cNvSpPr>
          <p:nvPr>
            <p:ph idx="1"/>
          </p:nvPr>
        </p:nvSpPr>
        <p:spPr>
          <a:xfrm>
            <a:off x="762000" y="685800"/>
            <a:ext cx="7543800" cy="4399384"/>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0" indent="0" algn="just">
              <a:buNone/>
            </a:pPr>
            <a:r>
              <a:rPr lang="ru-RU" dirty="0" smtClean="0"/>
              <a:t>Зашто  креативност  не  бисте  показали  и  у  кухињи?  Желите  ли  да  ваша  деца постану спретни кувари? Уз помоћ рецепата у сликама, које приказују сваки део поступка припремања  хране,  ваши  мали  кувари  ће  с  лакоћом  зготовити  чорбу  од  парадајза, шпагете, сладолед у облику кловна и друге чаробне специјалитете. </a:t>
            </a:r>
          </a:p>
          <a:p>
            <a:pPr marL="0" indent="0" algn="just">
              <a:buNone/>
            </a:pPr>
            <a:r>
              <a:rPr lang="ru-RU" dirty="0" smtClean="0"/>
              <a:t>Текст је:</a:t>
            </a:r>
          </a:p>
          <a:p>
            <a:pPr marL="0" indent="0" algn="just">
              <a:buNone/>
            </a:pPr>
            <a:r>
              <a:rPr lang="ru-RU" dirty="0"/>
              <a:t> </a:t>
            </a:r>
            <a:r>
              <a:rPr lang="ru-RU" dirty="0" smtClean="0"/>
              <a:t>    а) расправа;</a:t>
            </a:r>
          </a:p>
          <a:p>
            <a:pPr marL="0" indent="0" algn="just">
              <a:buNone/>
            </a:pPr>
            <a:r>
              <a:rPr lang="ru-RU" dirty="0"/>
              <a:t> </a:t>
            </a:r>
            <a:r>
              <a:rPr lang="ru-RU" dirty="0" smtClean="0"/>
              <a:t>    б) описивање;</a:t>
            </a:r>
          </a:p>
          <a:p>
            <a:pPr marL="0" indent="0" algn="just">
              <a:buNone/>
            </a:pPr>
            <a:r>
              <a:rPr lang="ru-RU" dirty="0"/>
              <a:t> </a:t>
            </a:r>
            <a:r>
              <a:rPr lang="ru-RU" dirty="0" smtClean="0"/>
              <a:t>    в) реклама;</a:t>
            </a:r>
          </a:p>
          <a:p>
            <a:pPr marL="0" indent="0" algn="just">
              <a:buNone/>
            </a:pPr>
            <a:r>
              <a:rPr lang="ru-RU" dirty="0"/>
              <a:t> </a:t>
            </a:r>
            <a:r>
              <a:rPr lang="ru-RU" dirty="0" smtClean="0"/>
              <a:t>    г) технички опис.</a:t>
            </a:r>
          </a:p>
          <a:p>
            <a:pPr marL="0" indent="0" algn="r">
              <a:buNone/>
            </a:pPr>
            <a:r>
              <a:rPr lang="ru-RU" sz="2300" dirty="0" smtClean="0">
                <a:latin typeface="Bookman Old Style"/>
              </a:rPr>
              <a:t>„</a:t>
            </a:r>
            <a:r>
              <a:rPr lang="ru-RU" sz="2300" dirty="0" smtClean="0"/>
              <a:t>Дечји кувар</a:t>
            </a:r>
            <a:r>
              <a:rPr lang="ru-RU" sz="2300" dirty="0" smtClean="0">
                <a:latin typeface="Bookman Old Style"/>
              </a:rPr>
              <a:t>”,</a:t>
            </a:r>
            <a:r>
              <a:rPr lang="ru-RU" sz="2300" dirty="0" smtClean="0"/>
              <a:t> Катрин Либо</a:t>
            </a:r>
            <a:endParaRPr lang="sr-Latn-CS" sz="2300" dirty="0"/>
          </a:p>
        </p:txBody>
      </p:sp>
    </p:spTree>
    <p:extLst>
      <p:ext uri="{BB962C8B-B14F-4D97-AF65-F5344CB8AC3E}">
        <p14:creationId xmlns:p14="http://schemas.microsoft.com/office/powerpoint/2010/main" val="3975457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smtClean="0"/>
              <a:t>Шести задатак </a:t>
            </a:r>
            <a:endParaRPr lang="sr-Latn-CS"/>
          </a:p>
        </p:txBody>
      </p:sp>
      <p:sp>
        <p:nvSpPr>
          <p:cNvPr id="3" name="Content Placeholder 2"/>
          <p:cNvSpPr>
            <a:spLocks noGrp="1"/>
          </p:cNvSpPr>
          <p:nvPr>
            <p:ph idx="1"/>
          </p:nvPr>
        </p:nvSpPr>
        <p:spPr>
          <a:xfrm>
            <a:off x="762000" y="685800"/>
            <a:ext cx="7543800" cy="4471392"/>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0" indent="0" algn="just">
              <a:buNone/>
            </a:pPr>
            <a:r>
              <a:rPr lang="ru-RU" smtClean="0">
                <a:solidFill>
                  <a:srgbClr val="FF0000"/>
                </a:solidFill>
                <a:effectLst>
                  <a:outerShdw blurRad="38100" dist="38100" dir="2700000" algn="tl">
                    <a:srgbClr val="000000">
                      <a:alpha val="43137"/>
                    </a:srgbClr>
                  </a:outerShdw>
                </a:effectLst>
              </a:rPr>
              <a:t>1.    </a:t>
            </a:r>
            <a:r>
              <a:rPr lang="ru-RU" smtClean="0"/>
              <a:t>Емулзија од меда</a:t>
            </a:r>
          </a:p>
          <a:p>
            <a:pPr marL="0" indent="0" algn="just">
              <a:buNone/>
            </a:pPr>
            <a:r>
              <a:rPr lang="ru-RU" smtClean="0"/>
              <a:t>Састојци: 100 мл млека, 100 г шумског меда, сок од једног лимуна. Благо загрејано млеко сипајте у чисту теглу, додајте мед и свеже нацеђен лимунов сок. Добро затворите и промућкајте. Емулзију увече нанесите на кожу, а ујутру исперите млаком водом. </a:t>
            </a:r>
          </a:p>
          <a:p>
            <a:pPr marL="0" indent="0" algn="just">
              <a:buNone/>
            </a:pPr>
            <a:r>
              <a:rPr lang="ru-RU" smtClean="0">
                <a:solidFill>
                  <a:srgbClr val="FF0000"/>
                </a:solidFill>
                <a:effectLst>
                  <a:outerShdw blurRad="38100" dist="38100" dir="2700000" algn="tl">
                    <a:srgbClr val="000000">
                      <a:alpha val="43137"/>
                    </a:srgbClr>
                  </a:outerShdw>
                </a:effectLst>
              </a:rPr>
              <a:t>2. </a:t>
            </a:r>
            <a:r>
              <a:rPr lang="ru-RU" smtClean="0"/>
              <a:t>Дадан-Блатова кошница је погодна за велике стациониране пчелињаке. Састоји се од подњаче, једног дубоког наставка (тела) који служи за плодиште, два полунаставка (плитка  тела)  који  служе  за  медиште,  затим  поклопне  даске,  збега,  мреже,  крова-поклопца,  12  нормалних  рамова  унутрашњих  димензија  420х270  мм  и  24  полурама унутрашњих димензија 420х115 мм.</a:t>
            </a:r>
          </a:p>
        </p:txBody>
      </p:sp>
    </p:spTree>
    <p:extLst>
      <p:ext uri="{BB962C8B-B14F-4D97-AF65-F5344CB8AC3E}">
        <p14:creationId xmlns:p14="http://schemas.microsoft.com/office/powerpoint/2010/main" val="2534946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smtClean="0"/>
              <a:t>Седми задатак</a:t>
            </a:r>
            <a:endParaRPr lang="sr-Latn-CS"/>
          </a:p>
        </p:txBody>
      </p:sp>
      <p:sp>
        <p:nvSpPr>
          <p:cNvPr id="3" name="Content Placeholder 2"/>
          <p:cNvSpPr>
            <a:spLocks noGrp="1"/>
          </p:cNvSpPr>
          <p:nvPr>
            <p:ph idx="1"/>
          </p:nvPr>
        </p:nvSpPr>
        <p:spPr>
          <a:xfrm>
            <a:off x="762000" y="685800"/>
            <a:ext cx="7543800" cy="4543400"/>
          </a:xfrm>
        </p:spPr>
        <p:style>
          <a:lnRef idx="2">
            <a:schemeClr val="accent2"/>
          </a:lnRef>
          <a:fillRef idx="1">
            <a:schemeClr val="lt1"/>
          </a:fillRef>
          <a:effectRef idx="0">
            <a:schemeClr val="accent2"/>
          </a:effectRef>
          <a:fontRef idx="minor">
            <a:schemeClr val="dk1"/>
          </a:fontRef>
        </p:style>
        <p:txBody>
          <a:bodyPr>
            <a:normAutofit/>
          </a:bodyPr>
          <a:lstStyle/>
          <a:p>
            <a:pPr marL="0" indent="0" algn="ctr">
              <a:buNone/>
            </a:pPr>
            <a:r>
              <a:rPr lang="ru-RU" dirty="0" smtClean="0"/>
              <a:t>Труба</a:t>
            </a:r>
          </a:p>
          <a:p>
            <a:pPr marL="0" indent="0" algn="just">
              <a:buNone/>
            </a:pPr>
            <a:r>
              <a:rPr lang="ru-RU" dirty="0" smtClean="0"/>
              <a:t>Широм  света  могу  се  наћи  различити  облици  трубе.  Труба  је  лимени  дувачки инструмент са уском, највећим делом цилиндричном шупљином и вибрирајућим усним делом.  Уз  ретке  изузетке,  извођачи  су  традиционално  мушкарци.  Овај  инструмент  се често везује за магију и ритуале, а употребљава се и приликом званичних или војних церемонија. </a:t>
            </a:r>
          </a:p>
          <a:p>
            <a:pPr marL="0" indent="0" algn="r">
              <a:buNone/>
            </a:pPr>
            <a:r>
              <a:rPr lang="ru-RU" sz="1900" dirty="0" smtClean="0"/>
              <a:t>(група аутора, </a:t>
            </a:r>
          </a:p>
          <a:p>
            <a:pPr marL="0" indent="0" algn="r">
              <a:buNone/>
            </a:pPr>
            <a:r>
              <a:rPr lang="ru-RU" sz="1900" dirty="0" smtClean="0"/>
              <a:t>Музика, илустрована енциклопедија музичких инструмената </a:t>
            </a:r>
          </a:p>
          <a:p>
            <a:pPr marL="0" indent="0" algn="r">
              <a:buNone/>
            </a:pPr>
            <a:r>
              <a:rPr lang="ru-RU" sz="1900" dirty="0" smtClean="0"/>
              <a:t>и великих композитора)</a:t>
            </a:r>
            <a:endParaRPr lang="sr-Latn-CS" sz="1900" dirty="0"/>
          </a:p>
        </p:txBody>
      </p:sp>
    </p:spTree>
    <p:extLst>
      <p:ext uri="{BB962C8B-B14F-4D97-AF65-F5344CB8AC3E}">
        <p14:creationId xmlns:p14="http://schemas.microsoft.com/office/powerpoint/2010/main" val="3957129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99</TotalTime>
  <Words>2054</Words>
  <Application>Microsoft Office PowerPoint</Application>
  <PresentationFormat>On-screen Show (4:3)</PresentationFormat>
  <Paragraphs>122</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NewsPrint</vt:lpstr>
      <vt:lpstr>Начини изражавања Функционални стилови</vt:lpstr>
      <vt:lpstr>Први задатак </vt:lpstr>
      <vt:lpstr>PowerPoint Presentation</vt:lpstr>
      <vt:lpstr>Други задатак </vt:lpstr>
      <vt:lpstr>Трећи задатак</vt:lpstr>
      <vt:lpstr>Четврти задатак </vt:lpstr>
      <vt:lpstr>Пети задатак </vt:lpstr>
      <vt:lpstr>Шести задатак </vt:lpstr>
      <vt:lpstr>Седми задатак</vt:lpstr>
      <vt:lpstr>Осми задатак</vt:lpstr>
      <vt:lpstr>Девети задатак</vt:lpstr>
      <vt:lpstr>Десети задатак</vt:lpstr>
      <vt:lpstr>Једанаести задатак</vt:lpstr>
      <vt:lpstr>Дванаести задатак</vt:lpstr>
      <vt:lpstr>Тринаести задатак</vt:lpstr>
      <vt:lpstr>Четрнаести задатак</vt:lpstr>
      <vt:lpstr>Петнаесто питање</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Sanja</cp:lastModifiedBy>
  <cp:revision>15</cp:revision>
  <dcterms:created xsi:type="dcterms:W3CDTF">2011-12-03T10:15:53Z</dcterms:created>
  <dcterms:modified xsi:type="dcterms:W3CDTF">2012-02-03T09:28:09Z</dcterms:modified>
</cp:coreProperties>
</file>